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02" r:id="rId2"/>
    <p:sldId id="303" r:id="rId3"/>
    <p:sldId id="265" r:id="rId4"/>
    <p:sldId id="314" r:id="rId5"/>
    <p:sldId id="259" r:id="rId6"/>
    <p:sldId id="301" r:id="rId7"/>
    <p:sldId id="258" r:id="rId8"/>
    <p:sldId id="313" r:id="rId9"/>
    <p:sldId id="263" r:id="rId10"/>
    <p:sldId id="262" r:id="rId11"/>
    <p:sldId id="304" r:id="rId12"/>
    <p:sldId id="306" r:id="rId13"/>
    <p:sldId id="305" r:id="rId14"/>
    <p:sldId id="312" r:id="rId15"/>
    <p:sldId id="261" r:id="rId16"/>
    <p:sldId id="266" r:id="rId17"/>
    <p:sldId id="292" r:id="rId18"/>
    <p:sldId id="267" r:id="rId19"/>
    <p:sldId id="307" r:id="rId20"/>
    <p:sldId id="270" r:id="rId21"/>
    <p:sldId id="271" r:id="rId22"/>
    <p:sldId id="272" r:id="rId23"/>
    <p:sldId id="315" r:id="rId24"/>
    <p:sldId id="274" r:id="rId25"/>
    <p:sldId id="278" r:id="rId26"/>
    <p:sldId id="279" r:id="rId27"/>
    <p:sldId id="311" r:id="rId28"/>
    <p:sldId id="280" r:id="rId29"/>
    <p:sldId id="293" r:id="rId30"/>
    <p:sldId id="294" r:id="rId31"/>
    <p:sldId id="295" r:id="rId32"/>
    <p:sldId id="296" r:id="rId33"/>
    <p:sldId id="297" r:id="rId34"/>
    <p:sldId id="298" r:id="rId35"/>
    <p:sldId id="282" r:id="rId36"/>
    <p:sldId id="283" r:id="rId37"/>
    <p:sldId id="317" r:id="rId38"/>
    <p:sldId id="285" r:id="rId39"/>
    <p:sldId id="286" r:id="rId40"/>
    <p:sldId id="299" r:id="rId41"/>
    <p:sldId id="316" r:id="rId42"/>
    <p:sldId id="318" r:id="rId43"/>
    <p:sldId id="309" r:id="rId44"/>
    <p:sldId id="289" r:id="rId45"/>
    <p:sldId id="310" r:id="rId46"/>
    <p:sldId id="319" r:id="rId47"/>
  </p:sldIdLst>
  <p:sldSz cx="9906000" cy="6858000" type="A4"/>
  <p:notesSz cx="6819900" cy="97932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bg1"/>
    </p:penClr>
  </p:showPr>
  <p:clrMru>
    <a:srgbClr val="0000FF"/>
    <a:srgbClr val="FF0000"/>
    <a:srgbClr val="FFF200"/>
    <a:srgbClr val="095BA6"/>
    <a:srgbClr val="000000"/>
    <a:srgbClr val="FAFD00"/>
    <a:srgbClr val="00FF5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5767" autoAdjust="0"/>
  </p:normalViewPr>
  <p:slideViewPr>
    <p:cSldViewPr>
      <p:cViewPr>
        <p:scale>
          <a:sx n="100" d="100"/>
          <a:sy n="100" d="100"/>
        </p:scale>
        <p:origin x="-835" y="58"/>
      </p:cViewPr>
      <p:guideLst>
        <p:guide orient="horz" pos="2448"/>
        <p:guide orient="horz" pos="432"/>
        <p:guide orient="horz" pos="3840"/>
        <p:guide orient="horz"/>
        <p:guide pos="2592"/>
        <p:guide pos="240"/>
        <p:guide pos="1392"/>
        <p:guide pos="3792"/>
        <p:guide pos="4944"/>
        <p:guide pos="60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4906"/>
    </p:cViewPr>
  </p:sorterViewPr>
  <p:notesViewPr>
    <p:cSldViewPr>
      <p:cViewPr>
        <p:scale>
          <a:sx n="75" d="100"/>
          <a:sy n="75" d="100"/>
        </p:scale>
        <p:origin x="-2358" y="1434"/>
      </p:cViewPr>
      <p:guideLst>
        <p:guide orient="horz" pos="3084"/>
        <p:guide pos="214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4670425"/>
            <a:ext cx="4999037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de texte du masque</a:t>
            </a:r>
          </a:p>
          <a:p>
            <a:pPr lvl="1"/>
            <a:r>
              <a:rPr lang="en-US" noProof="0" smtClean="0"/>
              <a:t>Second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5939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1088" y="935038"/>
            <a:ext cx="4657725" cy="3224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Special thanks to NFPA</a:t>
            </a:r>
            <a:r>
              <a:rPr lang="en-US" baseline="0" dirty="0" smtClean="0"/>
              <a:t> 70 – excerpts from NEC 2014.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70425"/>
            <a:ext cx="5943600" cy="414020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9538" y="566738"/>
            <a:ext cx="1836737" cy="5551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14563" y="566738"/>
            <a:ext cx="5362575" cy="5551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6150" y="1504950"/>
            <a:ext cx="3548063" cy="461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16613" y="1504950"/>
            <a:ext cx="3549650" cy="461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14563" y="566738"/>
            <a:ext cx="7351712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de titre du 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16150" y="1504950"/>
            <a:ext cx="7250113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de texte du masque</a:t>
            </a:r>
          </a:p>
          <a:p>
            <a:pPr lvl="1"/>
            <a:r>
              <a:rPr lang="en-US" smtClean="0"/>
              <a:t>Second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355600" y="6238875"/>
            <a:ext cx="9186863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9220200" y="6477000"/>
            <a:ext cx="228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661988" eaLnBrk="0" hangingPunct="0">
              <a:defRPr/>
            </a:pPr>
            <a:fld id="{04A0D0B7-DD06-4092-BBE4-37FF6CB71BE6}" type="slidenum">
              <a:rPr lang="en-US" sz="800">
                <a:latin typeface="Arial" charset="0"/>
                <a:cs typeface="+mn-cs"/>
              </a:rPr>
              <a:pPr algn="r" defTabSz="661988" eaLnBrk="0" hangingPunct="0">
                <a:defRPr/>
              </a:pPr>
              <a:t>‹#›</a:t>
            </a:fld>
            <a:endParaRPr lang="en-US" sz="600" dirty="0">
              <a:latin typeface="Arial" charset="0"/>
              <a:cs typeface="+mn-cs"/>
            </a:endParaRP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381000" y="6477000"/>
            <a:ext cx="13176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661988" eaLnBrk="0" hangingPunct="0">
              <a:defRPr/>
            </a:pPr>
            <a:r>
              <a:rPr lang="en-US" sz="800" dirty="0">
                <a:latin typeface="Arial" pitchFamily="34" charset="0"/>
                <a:cs typeface="Arial" pitchFamily="34" charset="0"/>
              </a:rPr>
              <a:t>Sel Coord R35 Quick Update</a:t>
            </a: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4114800" y="6477000"/>
            <a:ext cx="14493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661988" eaLnBrk="0" hangingPunct="0">
              <a:defRPr/>
            </a:pPr>
            <a:r>
              <a:rPr lang="en-US" sz="800" dirty="0">
                <a:latin typeface="Arial" pitchFamily="34" charset="0"/>
                <a:cs typeface="Arial" pitchFamily="34" charset="0"/>
              </a:rPr>
              <a:t>© 2015 Schneider Electric USA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iming>
    <p:tnLst>
      <p:par>
        <p:cTn id="1" dur="indefinite" restart="never" nodeType="tmRoot"/>
      </p:par>
    </p:tnLst>
  </p:timing>
  <p:txStyles>
    <p:titleStyle>
      <a:lvl1pPr algn="l" defTabSz="7747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7747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charset="0"/>
        </a:defRPr>
      </a:lvl2pPr>
      <a:lvl3pPr algn="l" defTabSz="7747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charset="0"/>
        </a:defRPr>
      </a:lvl3pPr>
      <a:lvl4pPr algn="l" defTabSz="7747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charset="0"/>
        </a:defRPr>
      </a:lvl4pPr>
      <a:lvl5pPr algn="l" defTabSz="7747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charset="0"/>
        </a:defRPr>
      </a:lvl5pPr>
      <a:lvl6pPr marL="457200" algn="l" defTabSz="7747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charset="0"/>
        </a:defRPr>
      </a:lvl6pPr>
      <a:lvl7pPr marL="914400" algn="l" defTabSz="7747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charset="0"/>
        </a:defRPr>
      </a:lvl7pPr>
      <a:lvl8pPr marL="1371600" algn="l" defTabSz="7747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charset="0"/>
        </a:defRPr>
      </a:lvl8pPr>
      <a:lvl9pPr marL="1828800" algn="l" defTabSz="7747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charset="0"/>
        </a:defRPr>
      </a:lvl9pPr>
    </p:titleStyle>
    <p:bodyStyle>
      <a:lvl1pPr marL="285750" indent="-285750" algn="l" defTabSz="7747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762000" indent="-285750" algn="l" defTabSz="7747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8000"/>
        <a:buFont typeface="Wingdings" pitchFamily="2" charset="2"/>
        <a:buChar char="o"/>
        <a:defRPr sz="2000">
          <a:solidFill>
            <a:srgbClr val="000000"/>
          </a:solidFill>
          <a:latin typeface="+mn-lt"/>
        </a:defRPr>
      </a:lvl2pPr>
      <a:lvl3pPr marL="1143000" indent="-190500" algn="l" defTabSz="7747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3pPr>
      <a:lvl4pPr marL="1524000" indent="-190500" algn="l" defTabSz="7747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1905000" indent="-190500" algn="l" defTabSz="7747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5pPr>
      <a:lvl6pPr marL="2362200" indent="-190500" algn="l" defTabSz="7747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6pPr>
      <a:lvl7pPr marL="2819400" indent="-190500" algn="l" defTabSz="7747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7pPr>
      <a:lvl8pPr marL="3276600" indent="-190500" algn="l" defTabSz="7747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8pPr>
      <a:lvl9pPr marL="3733800" indent="-190500" algn="l" defTabSz="7747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xqFQoTCILL_cbdvMcCFUqMDQod2eEFYQ&amp;url=http://cooper-bussmann.com/products/IEC___British_Standard_Fuses/CIF06_HRCI_CB_Industrial_Ceramic_Body_Fuses_96.html&amp;ei=YnDYVYKSMMqYNtnDl4gG&amp;psig=AFQjCNGMXdG9S-3IJECwpUur8YzfJxPMOg&amp;ust=1440334218303160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Selective Coordination of Overcurrent Protective Devices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“A Change is Gonna Come”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Systems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87938" y="1509714"/>
            <a:ext cx="6130125" cy="464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Legally Required Systems</a:t>
            </a:r>
            <a:endParaRPr lang="en-US" dirty="0"/>
          </a:p>
        </p:txBody>
      </p:sp>
      <p:pic>
        <p:nvPicPr>
          <p:cNvPr id="130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09800"/>
            <a:ext cx="6614636" cy="289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Operations Power System (COPS)</a:t>
            </a:r>
            <a:endParaRPr lang="en-US" dirty="0"/>
          </a:p>
        </p:txBody>
      </p:sp>
      <p:pic>
        <p:nvPicPr>
          <p:cNvPr id="132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7051" y="2209800"/>
            <a:ext cx="6767875" cy="295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Operations Power System (COPS)</a:t>
            </a:r>
            <a:endParaRPr lang="en-US" dirty="0"/>
          </a:p>
        </p:txBody>
      </p:sp>
      <p:pic>
        <p:nvPicPr>
          <p:cNvPr id="131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76400"/>
            <a:ext cx="5616439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These NEC Code Articles Have in Common?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4489450" cy="1238250"/>
          </a:xfrm>
        </p:spPr>
        <p:txBody>
          <a:bodyPr/>
          <a:lstStyle/>
          <a:p>
            <a:r>
              <a:rPr lang="en-US" dirty="0" smtClean="0"/>
              <a:t>Theses articles all state, “selective coordination shall be selected by a licensed professional engineer”.</a:t>
            </a:r>
          </a:p>
          <a:p>
            <a:r>
              <a:rPr lang="en-US" dirty="0" smtClean="0"/>
              <a:t>You have the power!</a:t>
            </a:r>
            <a:endParaRPr lang="en-US" dirty="0"/>
          </a:p>
        </p:txBody>
      </p:sp>
      <p:pic>
        <p:nvPicPr>
          <p:cNvPr id="171010" name="Picture 2" descr="http://images1.cpcache.com/product/272571521v4_480x480_Fr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76400"/>
            <a:ext cx="3657600" cy="3819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0"/>
            <a:ext cx="6553200" cy="16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698" name="Picture 2" descr="http://cdn.slashgear.com/wp-content/uploads/2012/10/google-datacenter-tech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971800"/>
            <a:ext cx="630555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Often Does This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3632200" cy="4525963"/>
          </a:xfrm>
        </p:spPr>
        <p:txBody>
          <a:bodyPr/>
          <a:lstStyle/>
          <a:p>
            <a:r>
              <a:rPr lang="en-US" dirty="0" smtClean="0"/>
              <a:t>3 - breakers in series</a:t>
            </a:r>
          </a:p>
          <a:p>
            <a:r>
              <a:rPr lang="en-US" dirty="0" smtClean="0"/>
              <a:t>No overlapping of TCC’s.</a:t>
            </a:r>
          </a:p>
          <a:p>
            <a:r>
              <a:rPr lang="en-US" dirty="0" smtClean="0"/>
              <a:t>60</a:t>
            </a:r>
            <a:r>
              <a:rPr lang="en-US" dirty="0" smtClean="0">
                <a:sym typeface="Symbol"/>
              </a:rPr>
              <a:t>F day in August in Atlanta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2800" y="1371600"/>
            <a:ext cx="4829175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It Was Easy Anyone Could Do it…</a:t>
            </a:r>
            <a:endParaRPr lang="en-US" dirty="0"/>
          </a:p>
        </p:txBody>
      </p:sp>
      <p:pic>
        <p:nvPicPr>
          <p:cNvPr id="1146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354704"/>
            <a:ext cx="4556884" cy="489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323423"/>
            <a:ext cx="1905000" cy="501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Breaker Challenges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Higher fault currents makes it more difficult to selectively coordinate breakers down to 0.01 seconds.</a:t>
            </a:r>
          </a:p>
          <a:p>
            <a:r>
              <a:rPr lang="en-US" dirty="0" smtClean="0"/>
              <a:t>Most breakers have instantaneous trips</a:t>
            </a:r>
          </a:p>
          <a:p>
            <a:r>
              <a:rPr lang="en-US" dirty="0" smtClean="0"/>
              <a:t>Only UL 1066 LVPCB’s come w/o instantaneous trip, i.e. turn off the “I” function in LSI trip.</a:t>
            </a:r>
          </a:p>
          <a:p>
            <a:r>
              <a:rPr lang="en-US" dirty="0" smtClean="0"/>
              <a:t>UL 1066 are larger frame sized breakers with solid state trips (800A -6000A).</a:t>
            </a:r>
          </a:p>
          <a:p>
            <a:r>
              <a:rPr lang="en-US" dirty="0" smtClean="0"/>
              <a:t>Larger breakers = larger electrical apparatus = less revenue producing space. </a:t>
            </a:r>
          </a:p>
          <a:p>
            <a:r>
              <a:rPr lang="en-US" dirty="0" smtClean="0"/>
              <a:t>Not all mfr’s trip units function the same.</a:t>
            </a:r>
          </a:p>
          <a:p>
            <a:r>
              <a:rPr lang="en-US" dirty="0" smtClean="0"/>
              <a:t>How do you level the mfr’s technical differences.</a:t>
            </a:r>
          </a:p>
          <a:p>
            <a:r>
              <a:rPr lang="en-US" dirty="0" smtClean="0"/>
              <a:t>Molded case switches have lower instantaneous levels &amp; lower interrupting ratings.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Fusible Equipment Challenges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33600" y="1143000"/>
            <a:ext cx="7250113" cy="2971800"/>
          </a:xfrm>
        </p:spPr>
        <p:txBody>
          <a:bodyPr/>
          <a:lstStyle/>
          <a:p>
            <a:r>
              <a:rPr lang="en-US" dirty="0" smtClean="0"/>
              <a:t>Typically larger than circuit breaker equipment.</a:t>
            </a:r>
          </a:p>
          <a:p>
            <a:r>
              <a:rPr lang="en-US" dirty="0" smtClean="0"/>
              <a:t>Larger electrical rooms = less revenue producing space</a:t>
            </a:r>
          </a:p>
          <a:p>
            <a:r>
              <a:rPr lang="en-US" dirty="0" smtClean="0"/>
              <a:t>Fusible panelboards &amp; Elevator Modules with CLF’s are more expensive than comparable breaker equipment.</a:t>
            </a:r>
          </a:p>
          <a:p>
            <a:r>
              <a:rPr lang="en-US" dirty="0" smtClean="0"/>
              <a:t>Stocking and maintenance concerns with fuses.</a:t>
            </a:r>
          </a:p>
          <a:p>
            <a:r>
              <a:rPr lang="en-US" dirty="0" smtClean="0"/>
              <a:t>GFP is difficult on standard switches.</a:t>
            </a:r>
          </a:p>
          <a:p>
            <a:r>
              <a:rPr lang="en-US" dirty="0" smtClean="0"/>
              <a:t>GFCI – forget about it!</a:t>
            </a:r>
          </a:p>
          <a:p>
            <a:r>
              <a:rPr lang="en-US" dirty="0" smtClean="0"/>
              <a:t>Easier to coordinate when using fuses ratio tables.</a:t>
            </a:r>
            <a:endParaRPr lang="en-US" dirty="0"/>
          </a:p>
        </p:txBody>
      </p:sp>
      <p:pic>
        <p:nvPicPr>
          <p:cNvPr id="139266" name="Picture 2" descr="http://i.ebayimg.com/00/s/MTYwMFg4OTk=/z/v0oAAOSw6aVUqp9g/$_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657600"/>
            <a:ext cx="1600200" cy="2857500"/>
          </a:xfrm>
          <a:prstGeom prst="rect">
            <a:avLst/>
          </a:prstGeom>
          <a:noFill/>
        </p:spPr>
      </p:pic>
      <p:pic>
        <p:nvPicPr>
          <p:cNvPr id="139268" name="Picture 4" descr="http://www.electricalsurplus.net/vdirs/images/panelswitches%5CSquareD%5CQMJ364H%5COp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267200"/>
            <a:ext cx="3810000" cy="220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Happened in the NEC 2014?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Big Changes, Big Headaches!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Limiting Fuses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742950" y="1435100"/>
            <a:ext cx="2686050" cy="1460500"/>
          </a:xfrm>
        </p:spPr>
        <p:txBody>
          <a:bodyPr/>
          <a:lstStyle/>
          <a:p>
            <a:r>
              <a:rPr lang="en-US" dirty="0" smtClean="0"/>
              <a:t>Easier to selectively coordinate.</a:t>
            </a:r>
          </a:p>
          <a:p>
            <a:r>
              <a:rPr lang="en-US" dirty="0" smtClean="0"/>
              <a:t>Selective Ratio Charts</a:t>
            </a:r>
          </a:p>
          <a:p>
            <a:r>
              <a:rPr lang="en-US" dirty="0" smtClean="0"/>
              <a:t>2:1 ratio of upstream to downstream fuse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971800"/>
            <a:ext cx="4916289" cy="280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371600"/>
            <a:ext cx="5537200" cy="60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2"/>
          <p:cNvSpPr txBox="1">
            <a:spLocks/>
          </p:cNvSpPr>
          <p:nvPr/>
        </p:nvSpPr>
        <p:spPr bwMode="auto">
          <a:xfrm>
            <a:off x="4191000" y="152400"/>
            <a:ext cx="54864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7747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Circuit Breakers have tables, too!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3600" y="381000"/>
            <a:ext cx="7886700" cy="914400"/>
          </a:xfrm>
        </p:spPr>
        <p:txBody>
          <a:bodyPr/>
          <a:lstStyle/>
          <a:p>
            <a:r>
              <a:rPr lang="en-US" dirty="0" smtClean="0"/>
              <a:t>Avoid Mixing Fuses &amp; Breakers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1752600"/>
            <a:ext cx="4184650" cy="4384675"/>
          </a:xfrm>
        </p:spPr>
        <p:txBody>
          <a:bodyPr/>
          <a:lstStyle/>
          <a:p>
            <a:r>
              <a:rPr lang="en-US" dirty="0" smtClean="0"/>
              <a:t>Avoid using upstream fuses and downstream circuit breakers.</a:t>
            </a:r>
          </a:p>
          <a:p>
            <a:r>
              <a:rPr lang="en-US" dirty="0" smtClean="0"/>
              <a:t>Why? </a:t>
            </a:r>
          </a:p>
          <a:p>
            <a:r>
              <a:rPr lang="en-US" dirty="0" smtClean="0"/>
              <a:t>The fault current must be less than the current limiting threshold of the fuse.</a:t>
            </a:r>
          </a:p>
          <a:p>
            <a:r>
              <a:rPr lang="en-US" dirty="0" smtClean="0"/>
              <a:t>The CL threshold is below the .01 time band on the fuse curve.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26706" y="1752600"/>
            <a:ext cx="394094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Quick Tip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28600"/>
            <a:ext cx="1175004" cy="1311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Current Limiting Threshold Point?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06800" y="1509714"/>
            <a:ext cx="8292400" cy="464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http://cooper-bussmann.com/uploads/spec-pics/201303B/CIF06-Peak-Let-Through-Curv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371600"/>
            <a:ext cx="4502757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Magnetic Circuit Breaker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1600200"/>
            <a:ext cx="3498849" cy="4613275"/>
          </a:xfrm>
        </p:spPr>
        <p:txBody>
          <a:bodyPr/>
          <a:lstStyle/>
          <a:p>
            <a:r>
              <a:rPr lang="en-US" dirty="0" smtClean="0"/>
              <a:t>Thermal (overload) element is fixed. It cannot be adjusted.</a:t>
            </a:r>
          </a:p>
          <a:p>
            <a:r>
              <a:rPr lang="en-US" dirty="0" smtClean="0"/>
              <a:t>Instantaneous can either fixed or adjustable.</a:t>
            </a:r>
          </a:p>
          <a:p>
            <a:r>
              <a:rPr lang="en-US" dirty="0" smtClean="0"/>
              <a:t>20/1 CB –“Q” frames are fixed.</a:t>
            </a:r>
          </a:p>
          <a:p>
            <a:r>
              <a:rPr lang="en-US" dirty="0" smtClean="0"/>
              <a:t>150A frame – some adjustability with most mfrs.</a:t>
            </a:r>
          </a:p>
          <a:p>
            <a:r>
              <a:rPr lang="en-US" dirty="0" smtClean="0"/>
              <a:t>So, it’s really all about the Instantaneous trip.</a:t>
            </a:r>
          </a:p>
          <a:p>
            <a:r>
              <a:rPr lang="en-US" dirty="0" smtClean="0"/>
              <a:t>Do they overlap at 0.01 seconds? </a:t>
            </a:r>
          </a:p>
          <a:p>
            <a:endParaRPr lang="en-US" dirty="0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95400"/>
            <a:ext cx="435610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State or Microprocessor Trip Units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Trip Unit Adjustments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334000" y="1524000"/>
            <a:ext cx="4378325" cy="639762"/>
          </a:xfrm>
        </p:spPr>
        <p:txBody>
          <a:bodyPr/>
          <a:lstStyle/>
          <a:p>
            <a:r>
              <a:rPr lang="en-US" dirty="0" smtClean="0"/>
              <a:t>TCC Adjustability</a:t>
            </a:r>
            <a:endParaRPr lang="en-US" dirty="0"/>
          </a:p>
        </p:txBody>
      </p:sp>
      <p:pic>
        <p:nvPicPr>
          <p:cNvPr id="11366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2862" y="2174875"/>
            <a:ext cx="363735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428692"/>
            <a:ext cx="3832565" cy="357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to eliminate the overlapping effect of the instantaneous trip units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1" y="1828800"/>
            <a:ext cx="4267199" cy="4613275"/>
          </a:xfrm>
        </p:spPr>
        <p:txBody>
          <a:bodyPr/>
          <a:lstStyle/>
          <a:p>
            <a:r>
              <a:rPr lang="en-US" dirty="0" smtClean="0"/>
              <a:t>Reduce the available fault current</a:t>
            </a:r>
          </a:p>
          <a:p>
            <a:r>
              <a:rPr lang="en-US" dirty="0" smtClean="0"/>
              <a:t>Set the instantaneous trip above the actual fault current</a:t>
            </a:r>
          </a:p>
          <a:p>
            <a:r>
              <a:rPr lang="en-US" dirty="0" smtClean="0"/>
              <a:t>Select a breaker will an instantaneous over ride higher than the fault current.</a:t>
            </a:r>
            <a:endParaRPr lang="en-US" dirty="0"/>
          </a:p>
        </p:txBody>
      </p:sp>
      <p:pic>
        <p:nvPicPr>
          <p:cNvPr id="5" name="Picture 4" descr="Quick Tip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04800"/>
            <a:ext cx="1175004" cy="131115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828800"/>
            <a:ext cx="392816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609600"/>
            <a:ext cx="7351712" cy="750887"/>
          </a:xfrm>
        </p:spPr>
        <p:txBody>
          <a:bodyPr/>
          <a:lstStyle/>
          <a:p>
            <a:r>
              <a:rPr lang="en-US" dirty="0" smtClean="0"/>
              <a:t>Thermal Mag Breakers CAN Be Selectively Coordinated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52601" y="1600200"/>
            <a:ext cx="3124200" cy="4613275"/>
          </a:xfrm>
        </p:spPr>
        <p:txBody>
          <a:bodyPr/>
          <a:lstStyle/>
          <a:p>
            <a:r>
              <a:rPr lang="en-US" dirty="0" smtClean="0"/>
              <a:t>If you can reduce the fault current level below the instantaneous level of the downstream breaker, then selective coordination is possible.</a:t>
            </a:r>
          </a:p>
          <a:p>
            <a:r>
              <a:rPr lang="en-US" dirty="0" smtClean="0"/>
              <a:t>Add transformer</a:t>
            </a:r>
          </a:p>
          <a:p>
            <a:r>
              <a:rPr lang="en-US" dirty="0" smtClean="0"/>
              <a:t>Add impedance</a:t>
            </a:r>
          </a:p>
          <a:p>
            <a:r>
              <a:rPr lang="en-US" dirty="0" smtClean="0"/>
              <a:t>Use the 3:1 ratio rule</a:t>
            </a:r>
            <a:endParaRPr lang="en-US" dirty="0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00200"/>
            <a:ext cx="44894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288" y="457200"/>
            <a:ext cx="7351712" cy="750887"/>
          </a:xfrm>
        </p:spPr>
        <p:txBody>
          <a:bodyPr/>
          <a:lstStyle/>
          <a:p>
            <a:r>
              <a:rPr lang="en-US" dirty="0" smtClean="0"/>
              <a:t> 3:1 Ratio Rule for Breakers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7250113" cy="4613275"/>
          </a:xfrm>
        </p:spPr>
        <p:txBody>
          <a:bodyPr/>
          <a:lstStyle/>
          <a:p>
            <a:r>
              <a:rPr lang="en-US" dirty="0" smtClean="0"/>
              <a:t>The frame size of the up stream breaker should be 3X as large as the downstream breaker.</a:t>
            </a:r>
          </a:p>
          <a:p>
            <a:r>
              <a:rPr lang="en-US" dirty="0" smtClean="0"/>
              <a:t>Don’t confuse trip with frame size.</a:t>
            </a:r>
          </a:p>
          <a:p>
            <a:r>
              <a:rPr lang="en-US" dirty="0" smtClean="0"/>
              <a:t>A 20A breaker is typically a 60A frame.</a:t>
            </a:r>
          </a:p>
          <a:p>
            <a:r>
              <a:rPr lang="en-US" dirty="0" smtClean="0"/>
              <a:t>Example: 40/3 breaker should be fed from a 250A frame breaker. </a:t>
            </a:r>
          </a:p>
          <a:p>
            <a:r>
              <a:rPr lang="en-US" dirty="0" smtClean="0"/>
              <a:t>Check with the breaker manufacturer – tighter ratios are possible.</a:t>
            </a:r>
          </a:p>
          <a:p>
            <a:endParaRPr lang="en-US" dirty="0"/>
          </a:p>
        </p:txBody>
      </p:sp>
      <p:pic>
        <p:nvPicPr>
          <p:cNvPr id="4" name="Picture 3" descr="Quick Tip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04800"/>
            <a:ext cx="999729" cy="1115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State Trip Unit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495300" y="2133600"/>
            <a:ext cx="3259138" cy="3992563"/>
          </a:xfrm>
        </p:spPr>
        <p:txBody>
          <a:bodyPr/>
          <a:lstStyle/>
          <a:p>
            <a:r>
              <a:rPr lang="en-US" dirty="0" smtClean="0"/>
              <a:t>100,000 A rms sym fault current</a:t>
            </a:r>
          </a:p>
          <a:p>
            <a:r>
              <a:rPr lang="en-US" dirty="0" smtClean="0"/>
              <a:t>Instantaneous curve ends at the max fault current point</a:t>
            </a:r>
          </a:p>
          <a:p>
            <a:endParaRPr lang="en-US" dirty="0"/>
          </a:p>
        </p:txBody>
      </p:sp>
      <p:pic>
        <p:nvPicPr>
          <p:cNvPr id="1167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762000"/>
            <a:ext cx="53340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State Trip Unit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495300" y="2133600"/>
            <a:ext cx="3259138" cy="3992563"/>
          </a:xfrm>
        </p:spPr>
        <p:txBody>
          <a:bodyPr/>
          <a:lstStyle/>
          <a:p>
            <a:r>
              <a:rPr lang="en-US" dirty="0" smtClean="0"/>
              <a:t>60,000 A rms sym fault current</a:t>
            </a:r>
          </a:p>
          <a:p>
            <a:r>
              <a:rPr lang="en-US" dirty="0" smtClean="0"/>
              <a:t>Instantaneous curve ends at the max fault current point</a:t>
            </a:r>
          </a:p>
          <a:p>
            <a:endParaRPr lang="en-US" dirty="0"/>
          </a:p>
        </p:txBody>
      </p:sp>
      <p:pic>
        <p:nvPicPr>
          <p:cNvPr id="1177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5100" y="345916"/>
            <a:ext cx="5334000" cy="57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51712" cy="750887"/>
          </a:xfrm>
        </p:spPr>
        <p:txBody>
          <a:bodyPr/>
          <a:lstStyle/>
          <a:p>
            <a:r>
              <a:rPr lang="en-US" dirty="0" smtClean="0"/>
              <a:t>NEC 2014 - Article 100 – Definition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09800"/>
            <a:ext cx="749164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State Trip Unit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495300" y="2133600"/>
            <a:ext cx="3259138" cy="3992563"/>
          </a:xfrm>
        </p:spPr>
        <p:txBody>
          <a:bodyPr/>
          <a:lstStyle/>
          <a:p>
            <a:r>
              <a:rPr lang="en-US" dirty="0" smtClean="0"/>
              <a:t>30,000 A rms sym fault current</a:t>
            </a:r>
          </a:p>
          <a:p>
            <a:r>
              <a:rPr lang="en-US" dirty="0" smtClean="0"/>
              <a:t>Instantaneous curve ends at the max fault current point</a:t>
            </a:r>
          </a:p>
          <a:p>
            <a:endParaRPr lang="en-US" dirty="0"/>
          </a:p>
        </p:txBody>
      </p:sp>
      <p:pic>
        <p:nvPicPr>
          <p:cNvPr id="1187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8430" y="357346"/>
            <a:ext cx="5387340" cy="568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State Trip Unit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495300" y="2133600"/>
            <a:ext cx="3259138" cy="3992563"/>
          </a:xfrm>
        </p:spPr>
        <p:txBody>
          <a:bodyPr/>
          <a:lstStyle/>
          <a:p>
            <a:r>
              <a:rPr lang="en-US" dirty="0" smtClean="0"/>
              <a:t>25,000 A rms sym fault current</a:t>
            </a:r>
          </a:p>
          <a:p>
            <a:r>
              <a:rPr lang="en-US" dirty="0" smtClean="0"/>
              <a:t>Instantaneous curve ends at the max fault current point.</a:t>
            </a:r>
          </a:p>
          <a:p>
            <a:endParaRPr lang="en-US" dirty="0" smtClean="0"/>
          </a:p>
          <a:p>
            <a:r>
              <a:rPr lang="en-US" dirty="0" smtClean="0"/>
              <a:t>What happened?</a:t>
            </a:r>
          </a:p>
          <a:p>
            <a:endParaRPr lang="en-US" dirty="0" smtClean="0"/>
          </a:p>
          <a:p>
            <a:r>
              <a:rPr lang="en-US" dirty="0" smtClean="0"/>
              <a:t>25kA was less than the instantaneous trip rating of the upstream breaker.</a:t>
            </a:r>
          </a:p>
          <a:p>
            <a:endParaRPr lang="en-US" dirty="0" smtClean="0"/>
          </a:p>
          <a:p>
            <a:r>
              <a:rPr lang="en-US" dirty="0" smtClean="0"/>
              <a:t>Electro-magic!</a:t>
            </a:r>
          </a:p>
          <a:p>
            <a:endParaRPr lang="en-US" dirty="0"/>
          </a:p>
        </p:txBody>
      </p:sp>
      <p:pic>
        <p:nvPicPr>
          <p:cNvPr id="1198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4620" y="368776"/>
            <a:ext cx="5394960" cy="566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State Trip Unit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495300" y="2133600"/>
            <a:ext cx="3259138" cy="3992563"/>
          </a:xfrm>
        </p:spPr>
        <p:txBody>
          <a:bodyPr/>
          <a:lstStyle/>
          <a:p>
            <a:r>
              <a:rPr lang="en-US" dirty="0" smtClean="0"/>
              <a:t>15,000 A rms sym fault current</a:t>
            </a:r>
          </a:p>
          <a:p>
            <a:r>
              <a:rPr lang="en-US" dirty="0" smtClean="0"/>
              <a:t>Instantaneous curve ends at the max fault current point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08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533400"/>
            <a:ext cx="537972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State Trip Unit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828800"/>
            <a:ext cx="3259138" cy="4297363"/>
          </a:xfrm>
        </p:spPr>
        <p:txBody>
          <a:bodyPr/>
          <a:lstStyle/>
          <a:p>
            <a:r>
              <a:rPr lang="en-US" dirty="0" smtClean="0"/>
              <a:t>10,000 A rms sym fault current</a:t>
            </a:r>
          </a:p>
          <a:p>
            <a:r>
              <a:rPr lang="en-US" dirty="0" smtClean="0"/>
              <a:t>Instantaneous curve ends at the max fault current point</a:t>
            </a:r>
          </a:p>
          <a:p>
            <a:endParaRPr lang="en-US" dirty="0" smtClean="0"/>
          </a:p>
          <a:p>
            <a:r>
              <a:rPr lang="en-US" dirty="0" smtClean="0"/>
              <a:t>Now, you can slide those 20/1 breakers in and underneath the curves of the two upstream breakers</a:t>
            </a:r>
          </a:p>
          <a:p>
            <a:endParaRPr lang="en-US" dirty="0" smtClean="0"/>
          </a:p>
          <a:p>
            <a:r>
              <a:rPr lang="en-US" dirty="0" smtClean="0"/>
              <a:t>That’s what I’m talkin’ ‘bout, Willis!</a:t>
            </a:r>
          </a:p>
          <a:p>
            <a:endParaRPr lang="en-US" dirty="0" smtClean="0"/>
          </a:p>
        </p:txBody>
      </p:sp>
      <p:pic>
        <p:nvPicPr>
          <p:cNvPr id="1218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81000"/>
            <a:ext cx="5303520" cy="572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State Trip Unit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95300" y="1828800"/>
            <a:ext cx="3259138" cy="4297363"/>
          </a:xfrm>
        </p:spPr>
        <p:txBody>
          <a:bodyPr/>
          <a:lstStyle/>
          <a:p>
            <a:r>
              <a:rPr lang="en-US" dirty="0" smtClean="0"/>
              <a:t>Adjust the upstream breaker’s instantaneous trip unit above the available fault current.</a:t>
            </a:r>
          </a:p>
          <a:p>
            <a:endParaRPr lang="en-US" dirty="0" smtClean="0"/>
          </a:p>
          <a:p>
            <a:r>
              <a:rPr lang="en-US" dirty="0" smtClean="0"/>
              <a:t>Fault current = 41,638</a:t>
            </a:r>
          </a:p>
          <a:p>
            <a:endParaRPr lang="en-US" dirty="0" smtClean="0"/>
          </a:p>
          <a:p>
            <a:r>
              <a:rPr lang="en-US" dirty="0" smtClean="0"/>
              <a:t>Instantaneous trip set to 12X</a:t>
            </a:r>
            <a:endParaRPr lang="en-US" dirty="0"/>
          </a:p>
        </p:txBody>
      </p:sp>
      <p:pic>
        <p:nvPicPr>
          <p:cNvPr id="1228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57200"/>
            <a:ext cx="5318760" cy="563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05000" y="1524001"/>
            <a:ext cx="7250113" cy="2819400"/>
          </a:xfrm>
        </p:spPr>
        <p:txBody>
          <a:bodyPr/>
          <a:lstStyle/>
          <a:p>
            <a:r>
              <a:rPr lang="en-US" dirty="0" smtClean="0"/>
              <a:t>Eliminate main breakers in panelboards.</a:t>
            </a:r>
          </a:p>
          <a:p>
            <a:r>
              <a:rPr lang="en-US" dirty="0" smtClean="0"/>
              <a:t>Molded case switches aren’t an improvement.</a:t>
            </a:r>
          </a:p>
          <a:p>
            <a:r>
              <a:rPr lang="en-US" dirty="0" smtClean="0"/>
              <a:t>Use the 3:1 ratio rule with downstream thermal magnetic breakers.</a:t>
            </a:r>
          </a:p>
          <a:p>
            <a:r>
              <a:rPr lang="en-US" dirty="0" smtClean="0"/>
              <a:t>Impedance is your friend- it helps with selective coordination. </a:t>
            </a:r>
          </a:p>
          <a:p>
            <a:r>
              <a:rPr lang="en-US" dirty="0" smtClean="0"/>
              <a:t>Dry type transformers are your friend – it adds impedance &amp; reduces fault current.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Quick Tip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04800"/>
            <a:ext cx="999729" cy="1115568"/>
          </a:xfrm>
          <a:prstGeom prst="rect">
            <a:avLst/>
          </a:prstGeom>
        </p:spPr>
      </p:pic>
      <p:pic>
        <p:nvPicPr>
          <p:cNvPr id="148484" name="Picture 4" descr="http://static.grainger.com/rp/s/is/image/Grainger/1TBR5_AS01?$mdmain$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962400"/>
            <a:ext cx="2857500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752600"/>
            <a:ext cx="4260849" cy="4613275"/>
          </a:xfrm>
        </p:spPr>
        <p:txBody>
          <a:bodyPr/>
          <a:lstStyle/>
          <a:p>
            <a:r>
              <a:rPr lang="en-US" dirty="0" smtClean="0"/>
              <a:t>Use breakers with adjustable solid state trip units (LSI) – turn off the “I”</a:t>
            </a:r>
          </a:p>
          <a:p>
            <a:r>
              <a:rPr lang="en-US" dirty="0" smtClean="0"/>
              <a:t>UL 489 listed breakers (molded case, insulated case) with adjustable solid state trips (LSI) have an “instantaneous over ride” built in. </a:t>
            </a:r>
          </a:p>
          <a:p>
            <a:r>
              <a:rPr lang="en-US" dirty="0" smtClean="0"/>
              <a:t>Example: Manufacturer “S”, 1200A frame 50kAIC @ 480V</a:t>
            </a:r>
          </a:p>
          <a:p>
            <a:r>
              <a:rPr lang="en-US" dirty="0" smtClean="0"/>
              <a:t>Instantaneous over ride is 24kA. Turn off the “I”</a:t>
            </a:r>
          </a:p>
          <a:p>
            <a:r>
              <a:rPr lang="en-US" dirty="0" smtClean="0"/>
              <a:t>Allow for +/- 10% tolerance, use on circuits with available faults below 22kA.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8408" y="1524000"/>
            <a:ext cx="385304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Quick Tip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04800"/>
            <a:ext cx="1175004" cy="1311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Generator Main Breakers (UL 489)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45339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Fault currents are relatively low unless large sets in parallel.</a:t>
            </a:r>
          </a:p>
          <a:p>
            <a:r>
              <a:rPr lang="en-US" dirty="0" smtClean="0"/>
              <a:t>Use breakers with adjustable solid state trip units (LSI).</a:t>
            </a:r>
          </a:p>
          <a:p>
            <a:r>
              <a:rPr lang="en-US" dirty="0" smtClean="0"/>
              <a:t>Raise short time delay. Inst off.</a:t>
            </a:r>
          </a:p>
          <a:p>
            <a:r>
              <a:rPr lang="en-US" dirty="0" smtClean="0"/>
              <a:t>Maximize the “space” below and to the left of the gen breaker curve.</a:t>
            </a:r>
          </a:p>
          <a:p>
            <a:r>
              <a:rPr lang="en-US" dirty="0" smtClean="0"/>
              <a:t>In many cases the inst. over ride will be higher than the fault current produced by the genset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447800"/>
            <a:ext cx="4495800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Generator Main Breaker – How Do I Fix This?</a:t>
            </a:r>
            <a:endParaRPr lang="en-US" dirty="0"/>
          </a:p>
        </p:txBody>
      </p:sp>
      <p:pic>
        <p:nvPicPr>
          <p:cNvPr id="1249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600200"/>
            <a:ext cx="4649276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6315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See, Is What You Get…</a:t>
            </a:r>
            <a:br>
              <a:rPr lang="en-US" dirty="0" smtClean="0"/>
            </a:br>
            <a:r>
              <a:rPr lang="en-US" dirty="0" smtClean="0"/>
              <a:t>Article 100 implies full range = 0.01 sec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5999" y="1560729"/>
            <a:ext cx="5867401" cy="4687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4883"/>
            <a:ext cx="4876800" cy="653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Solid State Breakers on Gensets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95300" y="1524000"/>
            <a:ext cx="3259138" cy="4602163"/>
          </a:xfrm>
        </p:spPr>
        <p:txBody>
          <a:bodyPr/>
          <a:lstStyle/>
          <a:p>
            <a:r>
              <a:rPr lang="en-US" dirty="0" smtClean="0"/>
              <a:t>Adjustable LSI trip units</a:t>
            </a:r>
          </a:p>
          <a:p>
            <a:endParaRPr lang="en-US" dirty="0" smtClean="0"/>
          </a:p>
          <a:p>
            <a:r>
              <a:rPr lang="en-US" dirty="0" smtClean="0"/>
              <a:t>The “Red” diagonal line is the thermal damage curve for the alternator.</a:t>
            </a:r>
          </a:p>
          <a:p>
            <a:endParaRPr lang="en-US" dirty="0" smtClean="0"/>
          </a:p>
          <a:p>
            <a:r>
              <a:rPr lang="en-US" dirty="0" smtClean="0"/>
              <a:t>1.5 seconds is a critical an inflection point. </a:t>
            </a:r>
          </a:p>
          <a:p>
            <a:endParaRPr lang="en-US" dirty="0" smtClean="0"/>
          </a:p>
          <a:p>
            <a:r>
              <a:rPr lang="en-US" dirty="0" smtClean="0"/>
              <a:t>Ideally we want our breaker trip curve between the green and black lines.</a:t>
            </a:r>
          </a:p>
          <a:p>
            <a:endParaRPr lang="en-US" dirty="0" smtClean="0"/>
          </a:p>
          <a:p>
            <a:r>
              <a:rPr lang="en-US" dirty="0" smtClean="0"/>
              <a:t>But ,we also want our “I” turned off.</a:t>
            </a:r>
          </a:p>
          <a:p>
            <a:endParaRPr lang="en-US" dirty="0" smtClean="0"/>
          </a:p>
          <a:p>
            <a:r>
              <a:rPr lang="en-US" dirty="0" smtClean="0"/>
              <a:t>Set the STD to about 0.15 seconds.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Solid State Breakers on Gensets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600200"/>
            <a:ext cx="3259138" cy="4525963"/>
          </a:xfrm>
        </p:spPr>
        <p:txBody>
          <a:bodyPr/>
          <a:lstStyle/>
          <a:p>
            <a:r>
              <a:rPr lang="en-US" dirty="0" smtClean="0"/>
              <a:t>The last thing you ever want to happen is tripping the main breaker on the generator when running in emergency mode.</a:t>
            </a:r>
          </a:p>
          <a:p>
            <a:endParaRPr lang="en-US" dirty="0" smtClean="0"/>
          </a:p>
          <a:p>
            <a:r>
              <a:rPr lang="en-US" dirty="0" smtClean="0"/>
              <a:t>The idea is to create as much space below and to the left of the alternator damage curve.</a:t>
            </a:r>
          </a:p>
          <a:p>
            <a:endParaRPr lang="en-US" dirty="0" smtClean="0"/>
          </a:p>
          <a:p>
            <a:r>
              <a:rPr lang="en-US" dirty="0" smtClean="0"/>
              <a:t>Turn off the “I”</a:t>
            </a:r>
          </a:p>
          <a:p>
            <a:r>
              <a:rPr lang="en-US" dirty="0" smtClean="0"/>
              <a:t>Set the STD high</a:t>
            </a:r>
          </a:p>
          <a:p>
            <a:endParaRPr lang="en-US" dirty="0" smtClean="0"/>
          </a:p>
          <a:p>
            <a:r>
              <a:rPr lang="en-US" dirty="0" smtClean="0"/>
              <a:t>Use a solid state breaker with the instantaneous over ride higher than the decrement curve fault current &gt; 4000A.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That’s easy!</a:t>
            </a:r>
            <a:endParaRPr lang="en-US" dirty="0"/>
          </a:p>
        </p:txBody>
      </p:sp>
      <p:pic>
        <p:nvPicPr>
          <p:cNvPr id="1280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0306" y="273050"/>
            <a:ext cx="3943587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Generator Main Breaker – How Do I Fix This?</a:t>
            </a:r>
            <a:endParaRPr lang="en-US" dirty="0"/>
          </a:p>
        </p:txBody>
      </p:sp>
      <p:pic>
        <p:nvPicPr>
          <p:cNvPr id="1249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600200"/>
            <a:ext cx="4649276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874395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199" y="566738"/>
            <a:ext cx="7204075" cy="750887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mixing breakers &amp; fuses.</a:t>
            </a:r>
          </a:p>
          <a:p>
            <a:r>
              <a:rPr lang="en-US" dirty="0" smtClean="0"/>
              <a:t>Reduce the available fault current.</a:t>
            </a:r>
          </a:p>
          <a:p>
            <a:r>
              <a:rPr lang="en-US" dirty="0" smtClean="0"/>
              <a:t>Add impedance to the circuit.</a:t>
            </a:r>
          </a:p>
          <a:p>
            <a:r>
              <a:rPr lang="en-US" dirty="0" smtClean="0"/>
              <a:t>Use breakers with solid state trip units.</a:t>
            </a:r>
          </a:p>
          <a:p>
            <a:r>
              <a:rPr lang="en-US" dirty="0" smtClean="0"/>
              <a:t>Set the instantaneous trip above the actual fault current.</a:t>
            </a:r>
          </a:p>
          <a:p>
            <a:r>
              <a:rPr lang="en-US" dirty="0" smtClean="0"/>
              <a:t>Select a breaker will an instantaneous override higher than the available fault current.</a:t>
            </a:r>
          </a:p>
          <a:p>
            <a:r>
              <a:rPr lang="en-US" dirty="0" smtClean="0"/>
              <a:t>Use the 3:1 Ratio Rule for Breakers</a:t>
            </a:r>
          </a:p>
          <a:p>
            <a:r>
              <a:rPr lang="en-US" dirty="0" smtClean="0"/>
              <a:t>Eliminate main breaker panelboards where possible.</a:t>
            </a:r>
          </a:p>
          <a:p>
            <a:r>
              <a:rPr lang="en-US" dirty="0" smtClean="0"/>
              <a:t>Check with the breaker manufacturer for hybrid breakers that improve coordination.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Quick Tip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81000"/>
            <a:ext cx="1175004" cy="1311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1"/>
            <a:ext cx="7250113" cy="838199"/>
          </a:xfrm>
        </p:spPr>
        <p:txBody>
          <a:bodyPr/>
          <a:lstStyle/>
          <a:p>
            <a:r>
              <a:rPr lang="en-US" dirty="0" smtClean="0"/>
              <a:t>Please list the available short circuit currents on the single line diagram.</a:t>
            </a: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3" descr="smiley f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609600"/>
            <a:ext cx="1376089" cy="1066800"/>
          </a:xfrm>
          <a:prstGeom prst="rect">
            <a:avLst/>
          </a:prstGeom>
        </p:spPr>
      </p:pic>
      <p:pic>
        <p:nvPicPr>
          <p:cNvPr id="145412" name="Picture 4" descr="http://i.ytimg.com/vi/9H4pg4-cuTU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743200"/>
            <a:ext cx="7467600" cy="3895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428625" y="762000"/>
            <a:ext cx="90805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774700" eaLnBrk="0" hangingPunct="0"/>
            <a:r>
              <a:rPr lang="en-US" sz="4000" b="1" i="1" dirty="0">
                <a:latin typeface="Arial" charset="0"/>
              </a:rPr>
              <a:t/>
            </a:r>
            <a:br>
              <a:rPr lang="en-US" sz="4000" b="1" i="1" dirty="0">
                <a:latin typeface="Arial" charset="0"/>
              </a:rPr>
            </a:br>
            <a:r>
              <a:rPr lang="en-US" sz="4000" b="1" i="1" dirty="0">
                <a:latin typeface="Arial" charset="0"/>
              </a:rPr>
              <a:t>Thank you!!!</a:t>
            </a:r>
            <a:r>
              <a:rPr lang="en-US" sz="4000" b="1" i="1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sz="4000" b="1" i="1" dirty="0">
                <a:solidFill>
                  <a:srgbClr val="FF0000"/>
                </a:solidFill>
                <a:latin typeface="Arial" charset="0"/>
              </a:rPr>
            </a:br>
            <a:r>
              <a:rPr lang="en-US" sz="4000" b="1" i="1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sz="4000" b="1" i="1" dirty="0">
                <a:solidFill>
                  <a:srgbClr val="FF0000"/>
                </a:solidFill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Ken Box, </a:t>
            </a:r>
            <a:r>
              <a:rPr lang="en-US" sz="2000" dirty="0">
                <a:latin typeface="Arial" charset="0"/>
              </a:rPr>
              <a:t>P.E.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Schneider Electric USA</a:t>
            </a:r>
            <a:br>
              <a:rPr lang="en-US" sz="2000" dirty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30000 Mill Creek Avenue, </a:t>
            </a:r>
            <a:r>
              <a:rPr lang="en-US" sz="2000" dirty="0">
                <a:latin typeface="Arial" charset="0"/>
              </a:rPr>
              <a:t>Suite </a:t>
            </a:r>
            <a:r>
              <a:rPr lang="en-US" sz="2000" dirty="0" smtClean="0">
                <a:latin typeface="Arial" charset="0"/>
              </a:rPr>
              <a:t>300</a:t>
            </a:r>
            <a:endParaRPr lang="en-US" sz="2000" dirty="0">
              <a:latin typeface="Arial" charset="0"/>
            </a:endParaRPr>
          </a:p>
          <a:p>
            <a:pPr algn="ctr" defTabSz="774700" eaLnBrk="0" hangingPunct="0"/>
            <a:r>
              <a:rPr lang="en-US" sz="2000" dirty="0" smtClean="0">
                <a:latin typeface="Arial" charset="0"/>
              </a:rPr>
              <a:t>Alpharetta, </a:t>
            </a:r>
            <a:r>
              <a:rPr lang="en-US" sz="2000" dirty="0">
                <a:latin typeface="Arial" charset="0"/>
              </a:rPr>
              <a:t>GA </a:t>
            </a:r>
            <a:r>
              <a:rPr lang="en-US" sz="2000" dirty="0" smtClean="0">
                <a:latin typeface="Arial" charset="0"/>
              </a:rPr>
              <a:t>30022</a:t>
            </a:r>
            <a:r>
              <a:rPr lang="en-US" sz="2000" dirty="0">
                <a:latin typeface="Arial" charset="0"/>
              </a:rPr>
              <a:t/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Phone: </a:t>
            </a:r>
            <a:r>
              <a:rPr lang="en-US" sz="2000" dirty="0" smtClean="0">
                <a:latin typeface="Arial" charset="0"/>
              </a:rPr>
              <a:t>770-792.4839</a:t>
            </a:r>
          </a:p>
          <a:p>
            <a:pPr algn="ctr" defTabSz="774700" eaLnBrk="0" hangingPunct="0"/>
            <a:r>
              <a:rPr lang="en-US" sz="2000" dirty="0" smtClean="0">
                <a:latin typeface="Arial" charset="0"/>
              </a:rPr>
              <a:t>Ken.Box@schneider-electric.com</a:t>
            </a:r>
            <a:r>
              <a:rPr lang="en-US" sz="2000" dirty="0">
                <a:latin typeface="Arial" charset="0"/>
              </a:rPr>
              <a:t/>
            </a:r>
            <a:br>
              <a:rPr lang="en-US" sz="2000" dirty="0">
                <a:latin typeface="Arial" charset="0"/>
              </a:rPr>
            </a:br>
            <a:endParaRPr lang="en-US" sz="2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&amp; Specials thanks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150" y="1504951"/>
            <a:ext cx="7250113" cy="2000250"/>
          </a:xfrm>
        </p:spPr>
        <p:txBody>
          <a:bodyPr/>
          <a:lstStyle/>
          <a:p>
            <a:r>
              <a:rPr lang="en-US" dirty="0" smtClean="0"/>
              <a:t>National Fire Protection Association – NFPA-70  The </a:t>
            </a:r>
            <a:r>
              <a:rPr lang="en-US" i="1" dirty="0" smtClean="0"/>
              <a:t>National Electrical Code 2014</a:t>
            </a:r>
            <a:r>
              <a:rPr lang="en-US" dirty="0" smtClean="0"/>
              <a:t> edition.</a:t>
            </a:r>
          </a:p>
          <a:p>
            <a:r>
              <a:rPr lang="en-US" dirty="0" smtClean="0"/>
              <a:t>Robert E. </a:t>
            </a:r>
            <a:r>
              <a:rPr lang="en-US" dirty="0" err="1" smtClean="0"/>
              <a:t>Fuhr</a:t>
            </a:r>
            <a:r>
              <a:rPr lang="en-US" dirty="0" smtClean="0"/>
              <a:t>, P.E. – Power Systems Engineering, Covington, WA – </a:t>
            </a:r>
            <a:r>
              <a:rPr lang="en-US" i="1" dirty="0" smtClean="0"/>
              <a:t>Meeting the NEC Requirements for Selective Coordination.</a:t>
            </a:r>
          </a:p>
          <a:p>
            <a:r>
              <a:rPr lang="en-US" i="1" dirty="0" smtClean="0"/>
              <a:t>Square D/Schneider Electric Data Bulletins</a:t>
            </a: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505200"/>
            <a:ext cx="6324600" cy="307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How You Think About Designing…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151" y="1219200"/>
            <a:ext cx="4413250" cy="4899025"/>
          </a:xfrm>
        </p:spPr>
        <p:txBody>
          <a:bodyPr/>
          <a:lstStyle/>
          <a:p>
            <a:r>
              <a:rPr lang="en-US" dirty="0" smtClean="0"/>
              <a:t>Elevator Circuits</a:t>
            </a:r>
          </a:p>
          <a:p>
            <a:r>
              <a:rPr lang="en-US" dirty="0" smtClean="0"/>
              <a:t>Emergency Systems</a:t>
            </a:r>
          </a:p>
          <a:p>
            <a:r>
              <a:rPr lang="en-US" dirty="0" smtClean="0"/>
              <a:t>Health Care Facilities</a:t>
            </a:r>
          </a:p>
          <a:p>
            <a:r>
              <a:rPr lang="en-US" dirty="0" smtClean="0"/>
              <a:t>Legally Required Systems</a:t>
            </a:r>
          </a:p>
          <a:p>
            <a:r>
              <a:rPr lang="en-US" dirty="0" smtClean="0"/>
              <a:t>Critical Operation Data Centers</a:t>
            </a:r>
          </a:p>
          <a:p>
            <a:r>
              <a:rPr lang="en-US" dirty="0" smtClean="0"/>
              <a:t>Critical Operation Systems</a:t>
            </a:r>
          </a:p>
        </p:txBody>
      </p:sp>
      <p:pic>
        <p:nvPicPr>
          <p:cNvPr id="129026" name="Picture 2" descr="C:\Users\sesa361275\Pictures\Mi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0"/>
            <a:ext cx="3124200" cy="2514600"/>
          </a:xfrm>
          <a:prstGeom prst="rect">
            <a:avLst/>
          </a:prstGeom>
          <a:noFill/>
        </p:spPr>
      </p:pic>
      <p:pic>
        <p:nvPicPr>
          <p:cNvPr id="129028" name="Picture 4" descr="http://media.web.britannica.com/eb-media/84/111684-004-EF9CD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733800"/>
            <a:ext cx="3097274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Will Have to Change How You Think About…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09800" y="1676400"/>
            <a:ext cx="5251450" cy="2076450"/>
          </a:xfrm>
        </p:spPr>
        <p:txBody>
          <a:bodyPr/>
          <a:lstStyle/>
          <a:p>
            <a:r>
              <a:rPr lang="en-US" dirty="0" smtClean="0"/>
              <a:t>Elevator Circuits -  620.22</a:t>
            </a:r>
          </a:p>
          <a:p>
            <a:r>
              <a:rPr lang="en-US" dirty="0" smtClean="0"/>
              <a:t>Health Care Facilities – 517.26</a:t>
            </a:r>
          </a:p>
          <a:p>
            <a:r>
              <a:rPr lang="en-US" dirty="0" smtClean="0"/>
              <a:t>Emergency Systems – 700.28</a:t>
            </a:r>
          </a:p>
          <a:p>
            <a:r>
              <a:rPr lang="en-US" dirty="0" smtClean="0"/>
              <a:t>Legally Required Systems – 701.28</a:t>
            </a:r>
          </a:p>
          <a:p>
            <a:r>
              <a:rPr lang="en-US" dirty="0" smtClean="0"/>
              <a:t>Critical Operation Data Centers – 645.27</a:t>
            </a:r>
          </a:p>
          <a:p>
            <a:r>
              <a:rPr lang="en-US" dirty="0" smtClean="0"/>
              <a:t>Critical Operation Systems – 708.28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NE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962400"/>
            <a:ext cx="1981200" cy="2372491"/>
          </a:xfrm>
          <a:prstGeom prst="rect">
            <a:avLst/>
          </a:prstGeom>
        </p:spPr>
      </p:pic>
      <p:sp>
        <p:nvSpPr>
          <p:cNvPr id="142338" name="AutoShape 2" descr="data:image/jpeg;base64,/9j/4AAQSkZJRgABAQAAAQABAAD/2wCEAAkGBxMTEhUUExQWFhUXGBgZFhgYFRUYGxwYGBgXFxgYHBcYHCggGhwlGxQUITEiJSkrLi4uFx8zODMsNygtLisBCgoKDg0OGw8QFywlHyQrLCwsNSwuLSs3LTA3LywsLCs1NzcsMDc3Ni83LDcsLC8sLS4sLjQ3KzcrLTAsNzQ4LP/AABEIAQAAxQMBIgACEQEDEQH/xAAbAAACAwEBAQAAAAAAAAAAAAABAgADBQYEB//EAEQQAAECAwUFBQUFBwMDBQAAAAECEQADIQQSMUFRBSJhcYEGEzKRoUJSscHRB2Jy4fAUIySCkqLxFTNDc4PSFjRko8L/xAAaAQEAAwEBAQAAAAAAAAAAAAAAAQIEBQMG/8QALhEBAAICAQEHAwIHAQAAAAAAAAECAxEEMQUSIUFRYYETcaGRsRQiMsHR4fAG/9oADAMBAAIRAxEAPwD6PBLAOosIksg1ODOYpTvG8roNBEoWCcMkqPkIehLYHQ/UUgJLRWir0YE/owDxIKzR8x8Il66CrTDnlARZCfEW0GflATNBwQr0+sVy0Zqqo4/SLUqaAiWPhPQ4/nAiuUKYNpw6xbMOB1oeeRgBEWpKcTXQVMSYu6lx4iWT9YSXLbnmYB0zAfZV6fWCGIdJf4+UKtW6QzvxiIo2sAYIDwF48DXrnAnqIASMVYnQQBXMSC1SdE/WIJgZylQAzpCoQAGESaaMz1pX1MA5FHBcfrGBBQW+fGAQxI6jkYApS8KZycnVyw84FoqbgwFVfSCkNhAG+GchScsj8KwVDyyMJNLlNKh6vgPrFiNMjj9YBYkAZjMUiQCI/wBtXL0f6RYFF0AGlX9PqYkkABsmYwO7bHodRAFCqBnxLsUjOjvlACiRu03tRhw4PCzgGSOJo3ryhrgwaAKfCur0U5hF+BP4g/l/iDPoLgxVjwEOkBrpwPxygApZch6BGHFoIXQGrNWqQOLg1hbuornCzQCoDQYNh1gGBUQGLBi+GPF+EBf+2eaW8xBMsHJ4WcXIQMBVXPIQDTRVH83yiLmHfc0Cg3mMIZnDZio+kKEjSAM5eOJGVUtwYYwJj13mSw069XhVAFZz6YcIcSgThACbgjmfhDf8n8o+cVqVeVTwpoOJzMWKS44j1EAkuZRJUXdXo3weCpZzepGJSaZs2TQZYDiK5QDk41NWaAdb5qo9BTDKCs76fw/OImUHelMTFaFXiVZYDkIBnYzDnX4BoZK6hzW6a0xekGYl97+r6wEsHOFDVnaAgXVIONakpPJ24woCqXlOdKfKFkpDUEWJSlLqNAP00AFnfV0+AgQsp6k4kvBgLjLOkLeIpiND+qRWZbJJGP4mbjjFiVPQ9D9YBStPuq9D84BnH2UtxV9IaItYSHIcnwjX8oASpJxqScTDmWdIpKVK8SjyFBDKRdAu0rU3sODPWAe+cw49fOF7xPur9PrDivPLj+cIDAAzVGiRdGpqfyhpUhhQRJky6wAdR9BqYr7snxKJ6sPIQFykHSB3mofiKH84RQKSm6WDYu7nlFhqHzGI+YgKxMSPZX6fWApSlUa6n1PWHECZMIN1PizOnDnAMiSQKCIpJHCKhKfEk8zDuQogFhRg7vx4QBK9UvxH0gd6kYJUfIQysHHUaflESHgKlBS6Gg90fPWLhKOkVqmklkUAxVryiIkh6kniSYByCOBgKWM0n+X6GAhZBOj+El6c9YZQw0OH0gF74ZIUebAQtxSi6ssAMBFqU+WcVd6VeHdT6n6QF3dHSJFIkDj1JiQDzJbjAsCMQzwFLFQHJFMKecVlLksAz41c+tIsUTkBXE1eAMzxDiPUf5gKDrUTgkMPJzEmnfA90ep/QgzRVTe0KeTGAKWLM9QThpAVKcpNcWDhq4v5CAhJcaAH1x+EVyxUEABsMfnAOJooz+UWAb5HI+cIkEkBgBweIlf7xRyBA8sfnAKgjfWdfR2A+EWAY40ANBWuFIrUgi8ni/R3EFXtEszANq2EATLDuaUeowAxp+sYMqYHDP1DRXLTmwFGarNxi2SC9WAGnDnACTS991/SK5LBIJd1HTM1hrKXc5KJ8jASCwHumvPCAtAxxLFqB4QpCbxPDKpfCkKvAkgF1UFceeVIiEkPQVyygLJRdxViGrCJX+7Ks2A86Q8tRAKi1Bl6QklDoKc29RWAMtAF1OZFKQyA4BrXQO3OFSouFaCkIUsEhgTVnBp5fCAYAJFXqSKB6jEwXdCuFR0hUAgAMDnV8YKyQgviaDr+vSAk/wAAHvEDpj8oYsHGYD4UaIsbv4SD0wMKQd7Cob0aAsIbJR5CJFM7EApCiwc1HwNYkBYiUqpLkmMfbW3TZ50qUEBRmMAXwUZstF0t9xUxX8nGNUy3xUr+ox4dq2SzISJs/dCLpSXLulQWlgMTeA+EFq1m0xWI3MsSR2jmsgiWFlckTSyZiWUtM66CTQC/Lloqz944waNi07VPdyFpulM0pLEKJulBmkgg0ZCV4g1YRy87tJZWuJsqlSwmVL35pDokqKpYKWIIcl3NcDHQdnrZZZ4QJQKFSkqSmWo0CVMCzFiN0AHIFqPFYtEtmbs3lYafUvSYj4l6ti26dNBUUIAAYlKid8pQsAAiouzB1EacuSWz5mOft9us9gSJYCrxqEBRKtHKlHBgAH0phGZJ7aoUWmS1hOomX25pIHpCbRBh7N5Wan1KY5mPh2Eyc1EVVmch+cSWhg0Z+0tqy5Nn79DTAySlIUzhSgl3Ytjpk0c//wCvf/jf/af/AAhNog4/ZvJz1m2Om4iddYjx+Zdm4zpofkYi0KameY0jz7NtInSkLAulaUqukviHYHOMXtD2iTZlpQlJUoh1ALKGGAwBqa+UTM6eOLi5cuX6VK7t4/h0aZRbTnFMyZe3U4e0r5COX2P2n/aJyJRlEXnqZpUzJKsCnhHVqWlNMTon5wiYk5PFy8a0Uyxqdb8p/ZAIdweB9D+cKmY/sMBXxQQyhSvA4/nEs6TJasKgZ/SDcapoNTFdzQkciRATIBOZPEk/GAC136DwD1P0iwGAZqRQOo8MPOD3lCSggfieAZgcKHT6Qq5aiRiw+MRSQQ4qPhzhbn3lDkowFigAHUWEUuVF2ZI8I+Zjw7V2hKs4ClupSqISN5ajoBHiQLfNq8uzJOAu94vq9IjbTj4trV79pitfWfP7dZn4h0CVNBCQfD5ZiOXEy2omGWifLnrSkLUlUq5QlgL6aAnQmPbYtupmXkLlqRORVUo1PNJ9oRHeemTg5Kx3qzFo9t9J6TqYide+tNeZJUo1fhEgBJ95X9RiRZiWSiGc4AOY4/trZZ84y7iFLG8o3Q4BoE+l7zMdWistXL0eLAuqA7Cr+mPrETG4008TkzxssZYiJmPX7afP9n9nR+zWiZPQtC0BRQ7hrqXds3NK6RmdmJhTapLZqunkoMfr0joO222xdFmQau80g5O6UfAnprHi7E7JUuZ3xolDhJJZ1kEU5A+ojy146h9Zj5GSeFk5HI8IvE6j21qNff8A2w9qWtU6cuYalSjd5YJHk0avabs8LMmWpKioKdKnbxAPRhhjjpGDJN0pf2SH6Gvwju/tBV/Dyhn3r/2K+oiIjcTLTyMt8PJwYcf9M7j9IjX6M/shJTaJE+zLJCXQoFJAIBU5AcGl5A/qMc5tOziXOmS0uQhakh8WBarR0f2d/wC5POXdjzJLfAxg7dP8TO/6ivjCekK8aZr2hmxxP8uotr3mI3L6FsieJdilTF0SmShR5BI9Y+dWmcu0TJk1WJClq4JDADpup8o3e0VvULHY5ILJVKSpXG6E3R516CPDs+3SJdknyzeM6aAHui6AkuA78zhnwi1p34M3Z/HnBW+eK7te2o9o72pn+/xCvsmSLXKbHebqhQj6dLlsI+VbBtqZNolzVvdTedg5qlQw5kR9STPvJUpyxKSkcHHyicfRzv8A0dLfXrfXh3dfmf8AK1Z3TR35/poCAQ2oiTpniwrhv/8A5akCYcTeYMGD+dOcej508zEfe+IxhZ5LBIxVUnhEm4I5n4Q3/I/3R84BUoYMIE00Znq4x84EqZRBJfe9G+DwVTMsXUPbvc6NpAOmlf0YVbAnTHp+ngKxqt3NAD5UijawJQsDHuVtzYtELVjdohi9nUCctVsmYqJTJB9mWlxTiWL8jrHQpWCHBBGr0845ezyBNsVjSE3k95LvgAkMLwU7ZO784r2js9YTaESkXZYnylXAjdUju037qHF4XmJSDVmiu9Oxm49M2aYm/d1OojyiItFYjr18+nq2NnbPKZ82cJhKJhFNwuoBnvAOEgMAHyMVdo7GJsvvZRHfSd5CkkE7tSgtkQ9IyZWz5hlWgynZQQDLTIVZwplAqugqNSi8nAPSNzZJkMsypJlBheJlGW4ANKirVfnCPRXLE4r/AFq23NdR014ajwt9966eOp+PZsy2CdKRMHtpBbQ5joXECM3sSP4OV/O3K+pokWjo5/Kxxjz3pXpFpj8tyTQAZMxjG7T7XFll0YzFUl8vePAepaNwyjpHNbf2ls6VNa1GT3l0FpiCTdctUAsHCvWEnGtirli2WJmseUeb54VElzUkuXzJqXPGOo7O9oJyp0mS0tMsm7dShqAE4kk5Rq7TteybPM7uciUhbA3bj0LscOBjQtcqy2ZJnGVKkBBH7wpDgk3QzDFyB1ikUmPN3+V21xc+OaWxT0nW9eE66uM7XbIMieot+7WbyTkCqpSdC79Iz7dtKbOCBMUVBAZIYcNMSWFeEfQ9kbYslqKpcmaicq7eWlj4XAc3hUOR5x5rZb9m2OdcWZMmawLXGICsC4TQUhNPRXj9vVrjrGXHu1ek/j49zdjtkqkSSZgZcwgkEVCQN0HjUnq0cPt//wBzP/6i/iY+h7W7S2ayqCJ81KCReAVee65DggHMGM/bFv2XJmfxCZaZixf3kOSFE7ztmQYma+GmXhdrfS5F8+WJmbehJXZ1Fqs9lKlLSUyUAXbuaUnMGMzbvZWVIlLWiYtRQA73WcqAag4x02yNtSJ6btlmS7qAAUoUCpKcBu4pHSKNsbZsUk9xaZiEkpCihYUXSSWJoc0nyie7DxxdrZ8eSNWnud7evDpvcw4LYdgE+eiUSQF3qhnolSs+UfVZMsJSE6ADjQNGDsS1bNmzB+zGQZgBICAAtmYkAgFmOIjat+0ZclBXOWhKB7SlBOOAc4nhCtdHavaP8Zes1iYrEdJ9fX9lhIKjn+sBDpluYy9l9pLJaCUyJgmKFSkKALasatxaPZbbUEoKpikypaQ6iVABuKjFnKWlV5TjwpoOJzMWEO2o9RGTsrtDZJ6+7kz5a15JCmJbFgWvdIs2xtyz2UpFomiWVAlL3qgMCQwOo84DSls4iqUxc8TU5xm2/tTZJKZap01AE1N+Wd51IIBvMBhvDFo0LNbULQlctKlJUApJwBBDg64QF6UDE4DExUhV4lWtByEFSVL8WHuj56xcJR0gOY2VN/ZJyrNMpLWoqs6jhXGW+RB/VRHt7TyVrlJSgBTzEOgki+AXuvkKOTokxobR2eiagomovJOuuoORjHRsm1SqSLSFIGCZybzcL4q0VmPJ1KZseTJGabRW8dd71afXcdJ9ffxiW8l2Ds+bYPwjC7R24q/hZNZ02im9hB8SlaU+PKIqw26ZRdolyxn3SC/mrDpGhsnY8uQCJYJUfEtRdSjqVQ8ZeVIw8efqTaLWjpEb1v1mZiOnpG9+z0WOzJly0S04ISEjoGiR6e6OkGLMNrTaZmesqDKASSGBpV2Yax8X+2EE25ncmzyx/dOj7XMluMDQjFq5PHxX7ZFNbi2VnR5hU2IIZ3bnbUu12vvpV67cQneDF0lT0c0qI777ZrbcssqU9Zs1yPuSw5/uVLjiftG2XJs1tEuQgIR3UtV0FR3iVOXUSchGh9sdsM239yKiVLSgAVN+ZvENqQZcEvL2Cez7TlS1e2i4r/uSkzk+twQftXlj/UCAP+KXT+qMraO1pgtqLTNlGSpKpKym6tO7KuhwF1IIlt0Mb/2iqH+ryy1Gs+LVF/hlAYPa/ahtMmyzFF1Js5lLOZVKWoOeJSpCv5o1/tcW1plHSzI9FTI5vtVs82efPkVuoUu4/uKAKT1TcfiI6b7YUfxUsDOzI9TMgM/bthmbJtstUpZJCETkEsCUqcKlqahcoUDwIj0/axMKraFAuVWeUoPxMwiPL2p2kdpWxAkpVvJTJlggOWKiVEA0AvE8kvHs+1yVdtqUpys0oJ6GaBAeMWaWdoyxszvVoTMlKQohTggi+agEIFaqyfKNP7Treu07RFndkyzLlpHs35oSorbX94kfyxi7VtMlFtSrZhmJQ6O7crB7wmoF43iklgxxrlGx9pFmVI2kLSEm7MMqal6ArlXApD/9tJ/ngPF2w2R/plrlGzrUWQmahSiHvAqSoG6Bum7hooiNX7XdtGZMkykk92mUmcQ+K5js/wCFIDfiMZXbHa3+pWuWLOhTFKZctKhUkqUoksSwF7ySTGh9quxFSlyJofu1Skyr2i5bkPxKVAj8JgPB227NDZ6rMZcxZUtBUVFt2ZLKCSlhQOsM7kNjHs+0m3GfL2fOIAMyzlRAOBPdlXKrx5O3HaQbQVZhKQu8hBSUkBzNmlAKUsa1QkDV49f2lbONnl2CSaqlyClRGah3b+rwHis8o7St1nlD/bRKkyzjSVJQnvDwdZWAfvpj7pLRgAGGAGgEfC5ilbOtlmnoB7tcqTNZjVEyWEzkcS98jR0mPt8i0BUm+kuFJF0jMKZj6iJRJlTSaIokYqzPKIiQl614kw6EgXU1cilKdYKKgGtdGpzggktRBPPwu4bThDqyIwPodIQAJFXxIpwxMF3QrhUdIB0jXAYxSZilYOlOTYniTDT/AAAe8oA8sflDKIDitA/DlAVizp084kXENko8m+ZiQFBS5NAA+N1ieMc52k2VYZ08G1SkqmFKBeeYHSVKAe6oChdy2YjqUSVVdyTjFc0pGACl0yBAaoc8DWA5vamzNn2u0p7yX3kwoKbxM1NZZe4Q4qAonCmeUT/SLDaLUqb3Lz3TMKlKXurRdSKBd1wpJTgzylj2Y37PY0IAZKQzmiQKnFmFI9DDMZuC1Qa1HmfM6wS5jaNhsNr7uZaJRUoS90ETQq6TujcLVKvV8IVOyNn2mYhZloMxICUsqaCO6qB4mN2jniHxEdKiwoFUIRQMCEppV9NatrEkWBKS4SAWNcMSCo8zdS54CAydrdlLLapl+fJStV264MxO6CSAbqgPaMHanZqyWqbfnSQspAQk3pg3UvTdUMyY11zvZRU5qyHLjEloYNBDN2b2ds1mKhIkoQTioB1FLuBfLluuUVbX7L2W0rM6fJC1hASDemCgJYMlQzUY2nGfQ/IxFy1NTPMHKAw9k9lrJZ195KkS0ryO8ohwxYrJIoWpGna9ny56SifLQuXjdUlxTOuB4x6hKYVoNTFMyZe3U+H2la8BAZuwOz1ls6iuTIQgqcXqlQScgpRJAwpHttVjTNR3U1CVo9pKgCD0PnHoAhyQcaHXI84DD2f2WslnUZkqzywt90spTPixUTdppD7W7N2a0lKp8pK1JcJqtIALOGQoaCNiZKUaZZtnBKWDqIA4wGLbuzNlnS0CfJSpMlF2ULyxdSyUhIIU58CcScI9+zLCiVIEmWGSlLJDks1QHJJi1Sr7NRA9TrFkAqSXB0FIUoYJDAmrOHaLqHgdMjygLlKJGLD4wCIBAYN1ESYSEF8VUHXGLFsmqi3DM9IpcqLkMB4R8zxgLFDd/CQemBhSCbxpUN0ZocFoISDh5H5QFM4MQLoUWFSD5PnEh5kgqNX4QIAGUDiSephrqUCtNAMTDSlBrxwAeKpSSd44n0GkA4mk4I81Q14EkYEdR5xE8ISWHejAnAfOAipddDCmSDi55kmLVeH8PwziFd1JV5czAKopRQ4+6MYKJhJ8H935QkqU1TUnExYC1WgIhQVhQ6HA8jCGWOI5FokpJbDyyh5hoD0PyMBWJAJzPMkwypiU0qo6DLmYM1RCaeJRYcNTCy5d0QDJmGroAAD+L8oKWUKeRx/OAsm6aO+sBILDhnAL3YycciRBRZwTg541h5mIPvfEYwloJoge1VXLSAJnJwAKjwoPOD3lHKGHBVfhACGozRJzsA2dHy4wDFIIcVGb4iK+74kciYsS4rAIYt1HIwCy5Ax8yYnfj2UlXElhEnh1XMksTxMM2UBDMoLyWcsGLnyiLQG1ELNdwGFM+GkWJoa4HGAq7vif6jEhhmNC0SARFZauXo8PeqitA715Y+sGVutpgYlxuWR4QCpXuiooTiopzphjAvOPEE7z4s4584M0jdFcTTLmYZoAIIurLuGVWAsbifxB/KJaD7AxNVcBpDpbA4H9AwCqXU1oENjR2+MTvWY0wzUR/a1YJS1DCzCCoY0HQfnAB6J3rrAuHavzgr/2+qW8xDBLwk1TkJGCannp0gHmiqP5vlCKX4y77wauhGHSLWcN1HOFA4dIATpniwrhvF/6WpCzTVyqjBg/o0EkFRNeZ+A4Q6UPALOwRzPwhjSY590fOKr15Tjwig+Zi4h21HqNICqUuiHJO9zygmZlQ7w9oqNOBFIdGMVSszXHE4mAKsS63c0D+VModZ30/hHxgpSMTQDExUg3iVHPDllAMSxmZGreQaChdQHfdOeb0cwyg9c8x8DEBAc8DUQCImVSKUeoUVNCoGAvXjzeDKFMGixwkXj04mARZ31dPgIkCSCznElzEgLu7MK5H0MVqlJCSQADSug+sWIVkS4yOYgF7we4ehgGao+EBPHEw3DMRFrugUdR8I+ZgJKs7fMmH7sx5zKeqzePp5Qy5YADMK1OB5CAe8RTEaH6wO8HuHzhxWhxyPyMIDAKpajQMkcKnziyXIYUDCBNmXd1PiPoPrFXcg1VvHjAXmWdIW+dAr0PnCLSAU3WFMsSfpFpqOI9R9YBO8AwQfMQqryqGg0GfMw6awsyYXuoy8SvkICwSSOERUsiKRITnXiaw2CjdIGDAfMQDGYcwFehgd7og9TDKwfzHziJS5gKyhSjvYZJGEXd0YpVMKqJLJ1GJ66RJdnS9R5wFikkcOMBS9UvyLekLLJBLEY4DDlDryIwPodIBe90R5mFTKKi6qnLQRaka4CpikrK9UpyAxPMwF/dnh5xIoFnToIMA8xIPQ5kVyyhVLDkAGhZ6NxhVJcmgAf3WJ4w5vHTyqesAZniTxHw/wAwDVaicEhhyAcwJh3290N1P6ENNFS3tD5MYCIILYhwTXh/mJcBKcqsxIPF6coiEFxXwg5ecVywaFgGwADQDJmgswPMtFgH7wjkf15QqQSRg3ANAQt1qVk7eX6MAiCN9ZfHLmwHwi3XGgByevOkItDXk8X6O8EpO8caAMzvpSAhAdz7r5EhsqQZUyoYEc4SWDjTBqCjaRZKBdyzDQMA0AJJa99296RXJYJBLkk5amrw1lLuT7RPrACTQH2T64QFjY5sWow+MKQE3jjhgzl4CgWJZ3VgQ458IiAQ+FcaU8oCySXJDEAhqxUF/uyc2A86Q6VFIUo5dK5CFky9y7mR6isAyEgXU1qOggoNAa14innCJJcHQNAKSAkMDjUpcCAIZIzLkijZYmC7oVyfygIBAYN1GcSY4QXxVQdcfR4CT/AB7yg/LH5QyiA4rQPw1aIpLp/CQfkYUgm8dQ3RmgHVTInqkfGJFU4EEC6DQVKX6PBgLESDV8TUkwq5wFE7yvQdYQyR+jDLUiWBeID4CjmAEpDDjmeMWBWRw+HGKk2sHAI6rEOmcgkhw4zBcQDhJ9kg/rSAiQQNOJMKuWHqKwncDR/WAK53sorqrIcoKEsGEMtSU0xPuj5xELUT4E+f5QBvDA9Dp+URUokUzzBygIWFYUPoeRhTLGlYCzu2FWA4mKZi726nw5nXgOEFMgPg5hlTUgsBePDAdYAgQSoHGh1yPOAJhqSlIAD4n6QUsrDHQ/KAi5JNMsaHHSCpIT4iAIq7sfqkGXZw9B1gFUq+RRkjAanUxZCmeMEi9xwEN3hZykNwNfhAM4PA+hgKkKJGgw56xCAQ46g4iK+6H6MBYshPiPTPyioOo3jQDwjT84eXJArQAYmAJ49lL8SW9IBwWwiAA4UOh+UAzGAvJFcGNfKItIZ8R+sYALsxJr0rEhe6HHzMSAslKDXjgA8fOdpbFlW3bKpdpSVoFjEwJClJY96lIYpILMtVI+gy6y1cn6O8cDtTbcix7b720rMuWbGlIVdWp1d6FMyASzIV5QTD0L+z3ZQmJR3BqCX72aQC7AHfxLL/AKDHgHZ6RYtrbPFmQZYmi0XhfWpwmUWBKiTm7cBHqtWzbUqbMurITMXumoFyaVrcHJhLDjiNYote3JFr2vYO5mX+5NpE0hK03Xlke0Bmk+Y1isTtu5nGx4YpNLxbceOv+9/w7i2bVQhRlqe8lIWKUIUVi4DheaWotoKOxYTduSEFgtJVVmUlgxSCSSWDXweTx57fa7OkrTMQVFSE+yVOEqUU8ilRJBxrTCPAubYe7Ciks4BKhNIukA3QFFgmiWFBSkWYGvJ2hIH/ACoJa8d4PiUv/UlQ5g6QittoCb6QVpMzuwUlLKeX3juSzNSM1NrsajUK8Lh+9KnF4hZU5N4FSjed+NKT9us4lpMtG6FqunvpqFX0Sg5CgXJIJTQ1qYJall2pKKTeWhKg7pvAEbzCnVP9Q1iJ23IUEqExLe0XSG8N0EEu5vpyz4h8dFpsRIWkKClJUolPeoLp9rEKBKQzgVCWrhFyrRZCgpQkkje3StKgyUl0lwQSmSgYjDnAaq9qy3uIWkkhV4hQNwJZ3bmfIwLPbUAJvjur3gEwoBUKVACjmpIrmoaxmKttklKSsAXvCplLWkBRBZJqGYkskagZtFfs9zvDLV3ZWhMu8tbFBKVABBPhBQGQzOAQAzgPeNuSSF76aEhNQbzISu8kCpACvQxooBYH1aOcTbbEhQmJBc+FR/aFKJKBiFO7JZiaDKN9S0q3r1CAwc6DKCF0zEH3viIS0ZIGdVctIM7BHM/CGJaY5wuj5wACGozQJzsA2eYw484SStgh3JvOfKCVtSh3g9VE054aQFgcMYCgym6jrFamcupyS4FfhFizvp/CPjALOF5V3JLPxMPdyhFFjM1q3UBoKFVA+6RnrTCsBJruA2GbV5CHSGNc8YrRMqBSj4FRZxxhZYFBevHmTAOKEjQ/49IkBZ31dPgIkA0rdbTCOR7QbDtq7QqZJmtJP7OAgrIBSmZfmke4vdQPvJKwY66ICRh5HCA4Edlrb3MlJtEzvTPCpv8AEWkgSh3gNROF57yKIuYdY9Wzuztsl2mUpUzvpKGlkLmG8pATeE4pG6VibmSVXQASY7MzPueSoBmLOACfUwSk9XsDmrgNIsScjgf08Vy5YENBAkEUP+YSYp1DGgrWg/OGCiMGI0MDvPuf3QDAExXNXeISME4nVX5RFKUqlEjQY+cMhIAYQDioZ+I5wvOJEvngRx+sAt51KNeZ+XCHSh/rC95oj+6EWFK8TAaD5wEvXlOPCKJ+Zi5nbUYcRmIUCJAFBrFcrPHHPGHKzmAr0MDvTkjzVAMAMTQDExVLJJKjnhyyiFJVVR5AYRZAMoPUY5j5wAoBzwOGPTjAiFZzSD1aASUKYNFjhIvHoNTC96ckDqX9IQIJLqLn0HIQBkpLOcTU9YkPEgP/2Q=="/>
          <p:cNvSpPr>
            <a:spLocks noChangeAspect="1" noChangeArrowheads="1"/>
          </p:cNvSpPr>
          <p:nvPr/>
        </p:nvSpPr>
        <p:spPr bwMode="auto">
          <a:xfrm>
            <a:off x="168275" y="-2011363"/>
            <a:ext cx="3228975" cy="4200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2340" name="AutoShape 4" descr="data:image/jpeg;base64,/9j/4AAQSkZJRgABAQAAAQABAAD/2wCEAAkGBxMTEhUUExQWFhUXGBgZFhgYFRUYGxwYGBgXFxgYHBcYHCggGhwlGxQUITEiJSkrLi4uFx8zODMsNygtLisBCgoKDg0OGw8QFywlHyQrLCwsNSwuLSs3LTA3LywsLCs1NzcsMDc3Ni83LDcsLC8sLS4sLjQ3KzcrLTAsNzQ4LP/AABEIAQAAxQMBIgACEQEDEQH/xAAbAAACAwEBAQAAAAAAAAAAAAABAgADBQYEB//EAEQQAAECAwUFBQUFBwMDBQAAAAECEQADIQQSMUFRBSJhcYEGEzKRoUJSscHRB2Jy4fAUIySCkqLxFTNDc4PSFjRko8L/xAAaAQEAAwEBAQAAAAAAAAAAAAAAAQIEBQMG/8QALhEBAAICAQEHAwIHAQAAAAAAAAECAxEEMQUSIUFRYYETcaGRsRQiMsHR4fAG/9oADAMBAAIRAxEAPwD6PBLAOosIksg1ODOYpTvG8roNBEoWCcMkqPkIehLYHQ/UUgJLRWir0YE/owDxIKzR8x8Il66CrTDnlARZCfEW0GflATNBwQr0+sVy0Zqqo4/SLUqaAiWPhPQ4/nAiuUKYNpw6xbMOB1oeeRgBEWpKcTXQVMSYu6lx4iWT9YSXLbnmYB0zAfZV6fWCGIdJf4+UKtW6QzvxiIo2sAYIDwF48DXrnAnqIASMVYnQQBXMSC1SdE/WIJgZylQAzpCoQAGESaaMz1pX1MA5FHBcfrGBBQW+fGAQxI6jkYApS8KZycnVyw84FoqbgwFVfSCkNhAG+GchScsj8KwVDyyMJNLlNKh6vgPrFiNMjj9YBYkAZjMUiQCI/wBtXL0f6RYFF0AGlX9PqYkkABsmYwO7bHodRAFCqBnxLsUjOjvlACiRu03tRhw4PCzgGSOJo3ryhrgwaAKfCur0U5hF+BP4g/l/iDPoLgxVjwEOkBrpwPxygApZch6BGHFoIXQGrNWqQOLg1hbuornCzQCoDQYNh1gGBUQGLBi+GPF+EBf+2eaW8xBMsHJ4WcXIQMBVXPIQDTRVH83yiLmHfc0Cg3mMIZnDZio+kKEjSAM5eOJGVUtwYYwJj13mSw069XhVAFZz6YcIcSgThACbgjmfhDf8n8o+cVqVeVTwpoOJzMWKS44j1EAkuZRJUXdXo3weCpZzepGJSaZs2TQZYDiK5QDk41NWaAdb5qo9BTDKCs76fw/OImUHelMTFaFXiVZYDkIBnYzDnX4BoZK6hzW6a0xekGYl97+r6wEsHOFDVnaAgXVIONakpPJ24woCqXlOdKfKFkpDUEWJSlLqNAP00AFnfV0+AgQsp6k4kvBgLjLOkLeIpiND+qRWZbJJGP4mbjjFiVPQ9D9YBStPuq9D84BnH2UtxV9IaItYSHIcnwjX8oASpJxqScTDmWdIpKVK8SjyFBDKRdAu0rU3sODPWAe+cw49fOF7xPur9PrDivPLj+cIDAAzVGiRdGpqfyhpUhhQRJky6wAdR9BqYr7snxKJ6sPIQFykHSB3mofiKH84RQKSm6WDYu7nlFhqHzGI+YgKxMSPZX6fWApSlUa6n1PWHECZMIN1PizOnDnAMiSQKCIpJHCKhKfEk8zDuQogFhRg7vx4QBK9UvxH0gd6kYJUfIQysHHUaflESHgKlBS6Gg90fPWLhKOkVqmklkUAxVryiIkh6kniSYByCOBgKWM0n+X6GAhZBOj+El6c9YZQw0OH0gF74ZIUebAQtxSi6ssAMBFqU+WcVd6VeHdT6n6QF3dHSJFIkDj1JiQDzJbjAsCMQzwFLFQHJFMKecVlLksAz41c+tIsUTkBXE1eAMzxDiPUf5gKDrUTgkMPJzEmnfA90ep/QgzRVTe0KeTGAKWLM9QThpAVKcpNcWDhq4v5CAhJcaAH1x+EVyxUEABsMfnAOJooz+UWAb5HI+cIkEkBgBweIlf7xRyBA8sfnAKgjfWdfR2A+EWAY40ANBWuFIrUgi8ni/R3EFXtEszANq2EATLDuaUeowAxp+sYMqYHDP1DRXLTmwFGarNxi2SC9WAGnDnACTS991/SK5LBIJd1HTM1hrKXc5KJ8jASCwHumvPCAtAxxLFqB4QpCbxPDKpfCkKvAkgF1UFceeVIiEkPQVyygLJRdxViGrCJX+7Ks2A86Q8tRAKi1Bl6QklDoKc29RWAMtAF1OZFKQyA4BrXQO3OFSouFaCkIUsEhgTVnBp5fCAYAJFXqSKB6jEwXdCuFR0hUAgAMDnV8YKyQgviaDr+vSAk/wAAHvEDpj8oYsHGYD4UaIsbv4SD0wMKQd7Cob0aAsIbJR5CJFM7EApCiwc1HwNYkBYiUqpLkmMfbW3TZ50qUEBRmMAXwUZstF0t9xUxX8nGNUy3xUr+ox4dq2SzISJs/dCLpSXLulQWlgMTeA+EFq1m0xWI3MsSR2jmsgiWFlckTSyZiWUtM66CTQC/Lloqz944waNi07VPdyFpulM0pLEKJulBmkgg0ZCV4g1YRy87tJZWuJsqlSwmVL35pDokqKpYKWIIcl3NcDHQdnrZZZ4QJQKFSkqSmWo0CVMCzFiN0AHIFqPFYtEtmbs3lYafUvSYj4l6ti26dNBUUIAAYlKid8pQsAAiouzB1EacuSWz5mOft9us9gSJYCrxqEBRKtHKlHBgAH0phGZJ7aoUWmS1hOomX25pIHpCbRBh7N5Wan1KY5mPh2Eyc1EVVmch+cSWhg0Z+0tqy5Nn79DTAySlIUzhSgl3Ytjpk0c//wCvf/jf/af/AAhNog4/ZvJz1m2Om4iddYjx+Zdm4zpofkYi0KameY0jz7NtInSkLAulaUqukviHYHOMXtD2iTZlpQlJUoh1ALKGGAwBqa+UTM6eOLi5cuX6VK7t4/h0aZRbTnFMyZe3U4e0r5COX2P2n/aJyJRlEXnqZpUzJKsCnhHVqWlNMTon5wiYk5PFy8a0Uyxqdb8p/ZAIdweB9D+cKmY/sMBXxQQyhSvA4/nEs6TJasKgZ/SDcapoNTFdzQkciRATIBOZPEk/GAC136DwD1P0iwGAZqRQOo8MPOD3lCSggfieAZgcKHT6Qq5aiRiw+MRSQQ4qPhzhbn3lDkowFigAHUWEUuVF2ZI8I+Zjw7V2hKs4ClupSqISN5ajoBHiQLfNq8uzJOAu94vq9IjbTj4trV79pitfWfP7dZn4h0CVNBCQfD5ZiOXEy2omGWifLnrSkLUlUq5QlgL6aAnQmPbYtupmXkLlqRORVUo1PNJ9oRHeemTg5Kx3qzFo9t9J6TqYide+tNeZJUo1fhEgBJ95X9RiRZiWSiGc4AOY4/trZZ84y7iFLG8o3Q4BoE+l7zMdWistXL0eLAuqA7Cr+mPrETG4008TkzxssZYiJmPX7afP9n9nR+zWiZPQtC0BRQ7hrqXds3NK6RmdmJhTapLZqunkoMfr0joO222xdFmQau80g5O6UfAnprHi7E7JUuZ3xolDhJJZ1kEU5A+ojy146h9Zj5GSeFk5HI8IvE6j21qNff8A2w9qWtU6cuYalSjd5YJHk0avabs8LMmWpKioKdKnbxAPRhhjjpGDJN0pf2SH6Gvwju/tBV/Dyhn3r/2K+oiIjcTLTyMt8PJwYcf9M7j9IjX6M/shJTaJE+zLJCXQoFJAIBU5AcGl5A/qMc5tOziXOmS0uQhakh8WBarR0f2d/wC5POXdjzJLfAxg7dP8TO/6ivjCekK8aZr2hmxxP8uotr3mI3L6FsieJdilTF0SmShR5BI9Y+dWmcu0TJk1WJClq4JDADpup8o3e0VvULHY5ILJVKSpXG6E3R516CPDs+3SJdknyzeM6aAHui6AkuA78zhnwi1p34M3Z/HnBW+eK7te2o9o72pn+/xCvsmSLXKbHebqhQj6dLlsI+VbBtqZNolzVvdTedg5qlQw5kR9STPvJUpyxKSkcHHyicfRzv8A0dLfXrfXh3dfmf8AK1Z3TR35/poCAQ2oiTpniwrhv/8A5akCYcTeYMGD+dOcej508zEfe+IxhZ5LBIxVUnhEm4I5n4Q3/I/3R84BUoYMIE00Znq4x84EqZRBJfe9G+DwVTMsXUPbvc6NpAOmlf0YVbAnTHp+ngKxqt3NAD5UijawJQsDHuVtzYtELVjdohi9nUCctVsmYqJTJB9mWlxTiWL8jrHQpWCHBBGr0845ezyBNsVjSE3k95LvgAkMLwU7ZO784r2js9YTaESkXZYnylXAjdUju037qHF4XmJSDVmiu9Oxm49M2aYm/d1OojyiItFYjr18+nq2NnbPKZ82cJhKJhFNwuoBnvAOEgMAHyMVdo7GJsvvZRHfSd5CkkE7tSgtkQ9IyZWz5hlWgynZQQDLTIVZwplAqugqNSi8nAPSNzZJkMsypJlBheJlGW4ANKirVfnCPRXLE4r/AFq23NdR014ajwt9966eOp+PZsy2CdKRMHtpBbQ5joXECM3sSP4OV/O3K+pokWjo5/Kxxjz3pXpFpj8tyTQAZMxjG7T7XFll0YzFUl8vePAepaNwyjpHNbf2ls6VNa1GT3l0FpiCTdctUAsHCvWEnGtirli2WJmseUeb54VElzUkuXzJqXPGOo7O9oJyp0mS0tMsm7dShqAE4kk5Rq7TteybPM7uciUhbA3bj0LscOBjQtcqy2ZJnGVKkBBH7wpDgk3QzDFyB1ikUmPN3+V21xc+OaWxT0nW9eE66uM7XbIMieot+7WbyTkCqpSdC79Iz7dtKbOCBMUVBAZIYcNMSWFeEfQ9kbYslqKpcmaicq7eWlj4XAc3hUOR5x5rZb9m2OdcWZMmawLXGICsC4TQUhNPRXj9vVrjrGXHu1ek/j49zdjtkqkSSZgZcwgkEVCQN0HjUnq0cPt//wBzP/6i/iY+h7W7S2ayqCJ81KCReAVee65DggHMGM/bFv2XJmfxCZaZixf3kOSFE7ztmQYma+GmXhdrfS5F8+WJmbehJXZ1Fqs9lKlLSUyUAXbuaUnMGMzbvZWVIlLWiYtRQA73WcqAag4x02yNtSJ6btlmS7qAAUoUCpKcBu4pHSKNsbZsUk9xaZiEkpCihYUXSSWJoc0nyie7DxxdrZ8eSNWnud7evDpvcw4LYdgE+eiUSQF3qhnolSs+UfVZMsJSE6ADjQNGDsS1bNmzB+zGQZgBICAAtmYkAgFmOIjat+0ZclBXOWhKB7SlBOOAc4nhCtdHavaP8Zes1iYrEdJ9fX9lhIKjn+sBDpluYy9l9pLJaCUyJgmKFSkKALasatxaPZbbUEoKpikypaQ6iVABuKjFnKWlV5TjwpoOJzMWEO2o9RGTsrtDZJ6+7kz5a15JCmJbFgWvdIs2xtyz2UpFomiWVAlL3qgMCQwOo84DSls4iqUxc8TU5xm2/tTZJKZap01AE1N+Wd51IIBvMBhvDFo0LNbULQlctKlJUApJwBBDg64QF6UDE4DExUhV4lWtByEFSVL8WHuj56xcJR0gOY2VN/ZJyrNMpLWoqs6jhXGW+RB/VRHt7TyVrlJSgBTzEOgki+AXuvkKOTokxobR2eiagomovJOuuoORjHRsm1SqSLSFIGCZybzcL4q0VmPJ1KZseTJGabRW8dd71afXcdJ9ffxiW8l2Ds+bYPwjC7R24q/hZNZ02im9hB8SlaU+PKIqw26ZRdolyxn3SC/mrDpGhsnY8uQCJYJUfEtRdSjqVQ8ZeVIw8efqTaLWjpEb1v1mZiOnpG9+z0WOzJly0S04ISEjoGiR6e6OkGLMNrTaZmesqDKASSGBpV2Yax8X+2EE25ncmzyx/dOj7XMluMDQjFq5PHxX7ZFNbi2VnR5hU2IIZ3bnbUu12vvpV67cQneDF0lT0c0qI777ZrbcssqU9Zs1yPuSw5/uVLjiftG2XJs1tEuQgIR3UtV0FR3iVOXUSchGh9sdsM239yKiVLSgAVN+ZvENqQZcEvL2Cez7TlS1e2i4r/uSkzk+twQftXlj/UCAP+KXT+qMraO1pgtqLTNlGSpKpKym6tO7KuhwF1IIlt0Mb/2iqH+ryy1Gs+LVF/hlAYPa/ahtMmyzFF1Js5lLOZVKWoOeJSpCv5o1/tcW1plHSzI9FTI5vtVs82efPkVuoUu4/uKAKT1TcfiI6b7YUfxUsDOzI9TMgM/bthmbJtstUpZJCETkEsCUqcKlqahcoUDwIj0/axMKraFAuVWeUoPxMwiPL2p2kdpWxAkpVvJTJlggOWKiVEA0AvE8kvHs+1yVdtqUpys0oJ6GaBAeMWaWdoyxszvVoTMlKQohTggi+agEIFaqyfKNP7Treu07RFndkyzLlpHs35oSorbX94kfyxi7VtMlFtSrZhmJQ6O7crB7wmoF43iklgxxrlGx9pFmVI2kLSEm7MMqal6ArlXApD/9tJ/ngPF2w2R/plrlGzrUWQmahSiHvAqSoG6Bum7hooiNX7XdtGZMkykk92mUmcQ+K5js/wCFIDfiMZXbHa3+pWuWLOhTFKZctKhUkqUoksSwF7ySTGh9quxFSlyJofu1Skyr2i5bkPxKVAj8JgPB227NDZ6rMZcxZUtBUVFt2ZLKCSlhQOsM7kNjHs+0m3GfL2fOIAMyzlRAOBPdlXKrx5O3HaQbQVZhKQu8hBSUkBzNmlAKUsa1QkDV49f2lbONnl2CSaqlyClRGah3b+rwHis8o7St1nlD/bRKkyzjSVJQnvDwdZWAfvpj7pLRgAGGAGgEfC5ilbOtlmnoB7tcqTNZjVEyWEzkcS98jR0mPt8i0BUm+kuFJF0jMKZj6iJRJlTSaIokYqzPKIiQl614kw6EgXU1cilKdYKKgGtdGpzggktRBPPwu4bThDqyIwPodIQAJFXxIpwxMF3QrhUdIB0jXAYxSZilYOlOTYniTDT/AAAe8oA8sflDKIDitA/DlAVizp084kXENko8m+ZiQFBS5NAA+N1ieMc52k2VYZ08G1SkqmFKBeeYHSVKAe6oChdy2YjqUSVVdyTjFc0pGACl0yBAaoc8DWA5vamzNn2u0p7yX3kwoKbxM1NZZe4Q4qAonCmeUT/SLDaLUqb3Lz3TMKlKXurRdSKBd1wpJTgzylj2Y37PY0IAZKQzmiQKnFmFI9DDMZuC1Qa1HmfM6wS5jaNhsNr7uZaJRUoS90ETQq6TujcLVKvV8IVOyNn2mYhZloMxICUsqaCO6qB4mN2jniHxEdKiwoFUIRQMCEppV9NatrEkWBKS4SAWNcMSCo8zdS54CAydrdlLLapl+fJStV264MxO6CSAbqgPaMHanZqyWqbfnSQspAQk3pg3UvTdUMyY11zvZRU5qyHLjEloYNBDN2b2ds1mKhIkoQTioB1FLuBfLluuUVbX7L2W0rM6fJC1hASDemCgJYMlQzUY2nGfQ/IxFy1NTPMHKAw9k9lrJZ195KkS0ryO8ohwxYrJIoWpGna9ny56SifLQuXjdUlxTOuB4x6hKYVoNTFMyZe3U+H2la8BAZuwOz1ls6iuTIQgqcXqlQScgpRJAwpHttVjTNR3U1CVo9pKgCD0PnHoAhyQcaHXI84DD2f2WslnUZkqzywt90spTPixUTdppD7W7N2a0lKp8pK1JcJqtIALOGQoaCNiZKUaZZtnBKWDqIA4wGLbuzNlnS0CfJSpMlF2ULyxdSyUhIIU58CcScI9+zLCiVIEmWGSlLJDks1QHJJi1Sr7NRA9TrFkAqSXB0FIUoYJDAmrOHaLqHgdMjygLlKJGLD4wCIBAYN1ESYSEF8VUHXGLFsmqi3DM9IpcqLkMB4R8zxgLFDd/CQemBhSCbxpUN0ZocFoISDh5H5QFM4MQLoUWFSD5PnEh5kgqNX4QIAGUDiSephrqUCtNAMTDSlBrxwAeKpSSd44n0GkA4mk4I81Q14EkYEdR5xE8ISWHejAnAfOAipddDCmSDi55kmLVeH8PwziFd1JV5czAKopRQ4+6MYKJhJ8H935QkqU1TUnExYC1WgIhQVhQ6HA8jCGWOI5FokpJbDyyh5hoD0PyMBWJAJzPMkwypiU0qo6DLmYM1RCaeJRYcNTCy5d0QDJmGroAAD+L8oKWUKeRx/OAsm6aO+sBILDhnAL3YycciRBRZwTg541h5mIPvfEYwloJoge1VXLSAJnJwAKjwoPOD3lHKGHBVfhACGozRJzsA2dHy4wDFIIcVGb4iK+74kciYsS4rAIYt1HIwCy5Ax8yYnfj2UlXElhEnh1XMksTxMM2UBDMoLyWcsGLnyiLQG1ELNdwGFM+GkWJoa4HGAq7vif6jEhhmNC0SARFZauXo8PeqitA715Y+sGVutpgYlxuWR4QCpXuiooTiopzphjAvOPEE7z4s4584M0jdFcTTLmYZoAIIurLuGVWAsbifxB/KJaD7AxNVcBpDpbA4H9AwCqXU1oENjR2+MTvWY0wzUR/a1YJS1DCzCCoY0HQfnAB6J3rrAuHavzgr/2+qW8xDBLwk1TkJGCannp0gHmiqP5vlCKX4y77wauhGHSLWcN1HOFA4dIATpniwrhvF/6WpCzTVyqjBg/o0EkFRNeZ+A4Q6UPALOwRzPwhjSY590fOKr15Tjwig+Zi4h21HqNICqUuiHJO9zygmZlQ7w9oqNOBFIdGMVSszXHE4mAKsS63c0D+VModZ30/hHxgpSMTQDExUg3iVHPDllAMSxmZGreQaChdQHfdOeb0cwyg9c8x8DEBAc8DUQCImVSKUeoUVNCoGAvXjzeDKFMGixwkXj04mARZ31dPgIkCSCznElzEgLu7MK5H0MVqlJCSQADSug+sWIVkS4yOYgF7we4ehgGao+EBPHEw3DMRFrugUdR8I+ZgJKs7fMmH7sx5zKeqzePp5Qy5YADMK1OB5CAe8RTEaH6wO8HuHzhxWhxyPyMIDAKpajQMkcKnziyXIYUDCBNmXd1PiPoPrFXcg1VvHjAXmWdIW+dAr0PnCLSAU3WFMsSfpFpqOI9R9YBO8AwQfMQqryqGg0GfMw6awsyYXuoy8SvkICwSSOERUsiKRITnXiaw2CjdIGDAfMQDGYcwFehgd7og9TDKwfzHziJS5gKyhSjvYZJGEXd0YpVMKqJLJ1GJ66RJdnS9R5wFikkcOMBS9UvyLekLLJBLEY4DDlDryIwPodIBe90R5mFTKKi6qnLQRaka4CpikrK9UpyAxPMwF/dnh5xIoFnToIMA8xIPQ5kVyyhVLDkAGhZ6NxhVJcmgAf3WJ4w5vHTyqesAZniTxHw/wAwDVaicEhhyAcwJh3290N1P6ENNFS3tD5MYCIILYhwTXh/mJcBKcqsxIPF6coiEFxXwg5ecVywaFgGwADQDJmgswPMtFgH7wjkf15QqQSRg3ANAQt1qVk7eX6MAiCN9ZfHLmwHwi3XGgByevOkItDXk8X6O8EpO8caAMzvpSAhAdz7r5EhsqQZUyoYEc4SWDjTBqCjaRZKBdyzDQMA0AJJa99296RXJYJBLkk5amrw1lLuT7RPrACTQH2T64QFjY5sWow+MKQE3jjhgzl4CgWJZ3VgQ458IiAQ+FcaU8oCySXJDEAhqxUF/uyc2A86Q6VFIUo5dK5CFky9y7mR6isAyEgXU1qOggoNAa14innCJJcHQNAKSAkMDjUpcCAIZIzLkijZYmC7oVyfygIBAYN1GcSY4QXxVQdcfR4CT/AB7yg/LH5QyiA4rQPw1aIpLp/CQfkYUgm8dQ3RmgHVTInqkfGJFU4EEC6DQVKX6PBgLESDV8TUkwq5wFE7yvQdYQyR+jDLUiWBeID4CjmAEpDDjmeMWBWRw+HGKk2sHAI6rEOmcgkhw4zBcQDhJ9kg/rSAiQQNOJMKuWHqKwncDR/WAK53sorqrIcoKEsGEMtSU0xPuj5xELUT4E+f5QBvDA9Dp+URUokUzzBygIWFYUPoeRhTLGlYCzu2FWA4mKZi726nw5nXgOEFMgPg5hlTUgsBePDAdYAgQSoHGh1yPOAJhqSlIAD4n6QUsrDHQ/KAi5JNMsaHHSCpIT4iAIq7sfqkGXZw9B1gFUq+RRkjAanUxZCmeMEi9xwEN3hZykNwNfhAM4PA+hgKkKJGgw56xCAQ46g4iK+6H6MBYshPiPTPyioOo3jQDwjT84eXJArQAYmAJ49lL8SW9IBwWwiAA4UOh+UAzGAvJFcGNfKItIZ8R+sYALsxJr0rEhe6HHzMSAslKDXjgA8fOdpbFlW3bKpdpSVoFjEwJClJY96lIYpILMtVI+gy6y1cn6O8cDtTbcix7b720rMuWbGlIVdWp1d6FMyASzIV5QTD0L+z3ZQmJR3BqCX72aQC7AHfxLL/AKDHgHZ6RYtrbPFmQZYmi0XhfWpwmUWBKiTm7cBHqtWzbUqbMurITMXumoFyaVrcHJhLDjiNYote3JFr2vYO5mX+5NpE0hK03Xlke0Bmk+Y1isTtu5nGx4YpNLxbceOv+9/w7i2bVQhRlqe8lIWKUIUVi4DheaWotoKOxYTduSEFgtJVVmUlgxSCSSWDXweTx57fa7OkrTMQVFSE+yVOEqUU8ilRJBxrTCPAubYe7Ciks4BKhNIukA3QFFgmiWFBSkWYGvJ2hIH/ACoJa8d4PiUv/UlQ5g6QittoCb6QVpMzuwUlLKeX3juSzNSM1NrsajUK8Lh+9KnF4hZU5N4FSjed+NKT9us4lpMtG6FqunvpqFX0Sg5CgXJIJTQ1qYJall2pKKTeWhKg7pvAEbzCnVP9Q1iJ23IUEqExLe0XSG8N0EEu5vpyz4h8dFpsRIWkKClJUolPeoLp9rEKBKQzgVCWrhFyrRZCgpQkkje3StKgyUl0lwQSmSgYjDnAaq9qy3uIWkkhV4hQNwJZ3bmfIwLPbUAJvjur3gEwoBUKVACjmpIrmoaxmKttklKSsAXvCplLWkBRBZJqGYkskagZtFfs9zvDLV3ZWhMu8tbFBKVABBPhBQGQzOAQAzgPeNuSSF76aEhNQbzISu8kCpACvQxooBYH1aOcTbbEhQmJBc+FR/aFKJKBiFO7JZiaDKN9S0q3r1CAwc6DKCF0zEH3viIS0ZIGdVctIM7BHM/CGJaY5wuj5wACGozQJzsA2eYw484SStgh3JvOfKCVtSh3g9VE054aQFgcMYCgym6jrFamcupyS4FfhFizvp/CPjALOF5V3JLPxMPdyhFFjM1q3UBoKFVA+6RnrTCsBJruA2GbV5CHSGNc8YrRMqBSj4FRZxxhZYFBevHmTAOKEjQ/49IkBZ31dPgIkA0rdbTCOR7QbDtq7QqZJmtJP7OAgrIBSmZfmke4vdQPvJKwY66ICRh5HCA4Edlrb3MlJtEzvTPCpv8AEWkgSh3gNROF57yKIuYdY9Wzuztsl2mUpUzvpKGlkLmG8pATeE4pG6VibmSVXQASY7MzPueSoBmLOACfUwSk9XsDmrgNIsScjgf08Vy5YENBAkEUP+YSYp1DGgrWg/OGCiMGI0MDvPuf3QDAExXNXeISME4nVX5RFKUqlEjQY+cMhIAYQDioZ+I5wvOJEvngRx+sAt51KNeZ+XCHSh/rC95oj+6EWFK8TAaD5wEvXlOPCKJ+Zi5nbUYcRmIUCJAFBrFcrPHHPGHKzmAr0MDvTkjzVAMAMTQDExVLJJKjnhyyiFJVVR5AYRZAMoPUY5j5wAoBzwOGPTjAiFZzSD1aASUKYNFjhIvHoNTC96ckDqX9IQIJLqLn0HIQBkpLOcTU9YkPEgP/2Q=="/>
          <p:cNvSpPr>
            <a:spLocks noChangeAspect="1" noChangeArrowheads="1"/>
          </p:cNvSpPr>
          <p:nvPr/>
        </p:nvSpPr>
        <p:spPr bwMode="auto">
          <a:xfrm>
            <a:off x="168275" y="-2011363"/>
            <a:ext cx="3228975" cy="4200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42342" name="Picture 6" descr="http://www.codehandbook.com/codestore/images/NEC%20Handbook%20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932054"/>
            <a:ext cx="1781175" cy="2317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351712" cy="750887"/>
          </a:xfrm>
        </p:spPr>
        <p:txBody>
          <a:bodyPr/>
          <a:lstStyle/>
          <a:p>
            <a:pPr algn="ctr"/>
            <a:r>
              <a:rPr lang="en-US" dirty="0" smtClean="0"/>
              <a:t>Elevators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95400" y="1371600"/>
            <a:ext cx="7543799" cy="355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Typical Health-Care Facility Electrical System </a:t>
            </a:r>
            <a:r>
              <a:rPr lang="en-US" b="0" dirty="0" smtClean="0">
                <a:solidFill>
                  <a:schemeClr val="tx1"/>
                </a:solidFill>
              </a:rPr>
              <a:t>(Informational Note Figure 517.30)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490663"/>
            <a:ext cx="5881688" cy="4648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228600" y="5835650"/>
            <a:ext cx="44196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rial" charset="0"/>
              </a:rPr>
              <a:t>Must meet Article 700 per 2005-2011 editions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8001000" y="3048000"/>
            <a:ext cx="1676400" cy="830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rial" charset="0"/>
              </a:rPr>
              <a:t>Must meet Article 700 per 2014 edition</a:t>
            </a:r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>
            <a:off x="4572000" y="6019800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 flipH="1" flipV="1">
            <a:off x="7086600" y="5410200"/>
            <a:ext cx="9906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9464" name="Text Box 6"/>
          <p:cNvSpPr txBox="1">
            <a:spLocks noChangeArrowheads="1"/>
          </p:cNvSpPr>
          <p:nvPr/>
        </p:nvSpPr>
        <p:spPr bwMode="auto">
          <a:xfrm>
            <a:off x="8001000" y="5341938"/>
            <a:ext cx="16002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rial" charset="0"/>
              </a:rPr>
              <a:t>Deleted in 2014 edition</a:t>
            </a:r>
          </a:p>
        </p:txBody>
      </p:sp>
      <p:sp>
        <p:nvSpPr>
          <p:cNvPr id="19465" name="Line 8"/>
          <p:cNvSpPr>
            <a:spLocks noChangeShapeType="1"/>
          </p:cNvSpPr>
          <p:nvPr/>
        </p:nvSpPr>
        <p:spPr bwMode="auto">
          <a:xfrm flipH="1">
            <a:off x="6019800" y="3505200"/>
            <a:ext cx="20574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9466" name="AutoShape 1034"/>
          <p:cNvSpPr>
            <a:spLocks noChangeArrowheads="1"/>
          </p:cNvSpPr>
          <p:nvPr/>
        </p:nvSpPr>
        <p:spPr bwMode="auto">
          <a:xfrm>
            <a:off x="381000" y="2590800"/>
            <a:ext cx="1295400" cy="838200"/>
          </a:xfrm>
          <a:prstGeom prst="irregularSeal1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762000" eaLnBrk="0" hangingPunct="0"/>
            <a:r>
              <a:rPr lang="en-US" sz="2000" dirty="0">
                <a:solidFill>
                  <a:schemeClr val="bg1"/>
                </a:solidFill>
                <a:latin typeface="Arial" charset="0"/>
              </a:rPr>
              <a:t>Change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467" name="Text Box 6"/>
          <p:cNvSpPr txBox="1">
            <a:spLocks noChangeArrowheads="1"/>
          </p:cNvSpPr>
          <p:nvPr/>
        </p:nvSpPr>
        <p:spPr bwMode="auto">
          <a:xfrm>
            <a:off x="228600" y="4419600"/>
            <a:ext cx="1676400" cy="830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rial" charset="0"/>
              </a:rPr>
              <a:t>Changed to “branch” in 2014 edition</a:t>
            </a:r>
          </a:p>
        </p:txBody>
      </p:sp>
      <p:sp>
        <p:nvSpPr>
          <p:cNvPr id="19468" name="Line 7"/>
          <p:cNvSpPr>
            <a:spLocks noChangeShapeType="1"/>
          </p:cNvSpPr>
          <p:nvPr/>
        </p:nvSpPr>
        <p:spPr bwMode="auto">
          <a:xfrm>
            <a:off x="1905000" y="4876800"/>
            <a:ext cx="2514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9469" name="Picture 84" descr="NFPA 70: National Electrical Code (NEC) Softbound, 2014 Edi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Systems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029" y="2133600"/>
            <a:ext cx="757174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95_SD_En_a">
  <a:themeElements>
    <a:clrScheme name="PPt95_SD_En_a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PPt95_SD_En_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Pt95_SD_En_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95_SD_En_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95_SD_En_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95_SD_En_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95_SD_En_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95_SD_En_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95_SD_En_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10454</TotalTime>
  <Pages>2</Pages>
  <Words>1401</Words>
  <Application>Microsoft Office PowerPoint</Application>
  <PresentationFormat>A4 Paper (210x297 mm)</PresentationFormat>
  <Paragraphs>191</Paragraphs>
  <Slides>46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PPt95_SD_En_a</vt:lpstr>
      <vt:lpstr>Selective Coordination of Overcurrent Protective Devices</vt:lpstr>
      <vt:lpstr>What Happened in the NEC 2014?</vt:lpstr>
      <vt:lpstr>NEC 2014 - Article 100 – Definition </vt:lpstr>
      <vt:lpstr>What You See, Is What You Get… Article 100 implies full range = 0.01 sec</vt:lpstr>
      <vt:lpstr>Change How You Think About Designing…</vt:lpstr>
      <vt:lpstr>You Will Have to Change How You Think About…</vt:lpstr>
      <vt:lpstr>Elevators</vt:lpstr>
      <vt:lpstr>Typical Health-Care Facility Electrical System (Informational Note Figure 517.30)</vt:lpstr>
      <vt:lpstr>Emergency Systems</vt:lpstr>
      <vt:lpstr>Emergency Systems</vt:lpstr>
      <vt:lpstr>Legally Required Systems</vt:lpstr>
      <vt:lpstr>Critical Operations Power System (COPS)</vt:lpstr>
      <vt:lpstr>Critical Operations Power System (COPS)</vt:lpstr>
      <vt:lpstr>What Does These NEC Code Articles Have in Common?</vt:lpstr>
      <vt:lpstr>Data Centers</vt:lpstr>
      <vt:lpstr>How Often Does This Happen?</vt:lpstr>
      <vt:lpstr>If It Was Easy Anyone Could Do it…</vt:lpstr>
      <vt:lpstr>Circuit Breaker Challenges</vt:lpstr>
      <vt:lpstr>Fusible Equipment Challenges</vt:lpstr>
      <vt:lpstr>Current Limiting Fuses</vt:lpstr>
      <vt:lpstr>Avoid Mixing Fuses &amp; Breakers</vt:lpstr>
      <vt:lpstr>Where is the Current Limiting Threshold Point?</vt:lpstr>
      <vt:lpstr>Thermal Magnetic Circuit Breaker</vt:lpstr>
      <vt:lpstr>Solid State or Microprocessor Trip Units</vt:lpstr>
      <vt:lpstr>Methods to eliminate the overlapping effect of the instantaneous trip units </vt:lpstr>
      <vt:lpstr>Thermal Mag Breakers CAN Be Selectively Coordinated</vt:lpstr>
      <vt:lpstr> 3:1 Ratio Rule for Breakers</vt:lpstr>
      <vt:lpstr>Solid State Trip Unit</vt:lpstr>
      <vt:lpstr>Solid State Trip Unit</vt:lpstr>
      <vt:lpstr>Solid State Trip Unit</vt:lpstr>
      <vt:lpstr>Solid State Trip Unit</vt:lpstr>
      <vt:lpstr>Solid State Trip Unit</vt:lpstr>
      <vt:lpstr>Solid State Trip Unit</vt:lpstr>
      <vt:lpstr>Solid State Trip Unit</vt:lpstr>
      <vt:lpstr>Slide 35</vt:lpstr>
      <vt:lpstr>Slide 36</vt:lpstr>
      <vt:lpstr>Generator Main Breakers (UL 489)</vt:lpstr>
      <vt:lpstr>Generator Main Breaker – How Do I Fix This?</vt:lpstr>
      <vt:lpstr>Slide 39</vt:lpstr>
      <vt:lpstr>Use Solid State Breakers on Gensets</vt:lpstr>
      <vt:lpstr>Use Solid State Breakers on Gensets</vt:lpstr>
      <vt:lpstr>Generator Main Breaker – How Do I Fix This?</vt:lpstr>
      <vt:lpstr>Summary</vt:lpstr>
      <vt:lpstr>Slide 44</vt:lpstr>
      <vt:lpstr>Slide 45</vt:lpstr>
      <vt:lpstr>References &amp; Specials thanks to</vt:lpstr>
    </vt:vector>
  </TitlesOfParts>
  <Company>Groupe Schneider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Selective Coordination  Overview of Short Circuit Selective Coordination with Square D Low Voltage Circuit Breakers</dc:title>
  <dc:creator>Ed Larsen</dc:creator>
  <cp:lastModifiedBy>Windows User</cp:lastModifiedBy>
  <cp:revision>399</cp:revision>
  <cp:lastPrinted>2006-06-02T16:13:05Z</cp:lastPrinted>
  <dcterms:created xsi:type="dcterms:W3CDTF">2006-05-02T13:45:39Z</dcterms:created>
  <dcterms:modified xsi:type="dcterms:W3CDTF">2015-08-24T12:57:59Z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567311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D5.1.6</vt:lpwstr>
  </property>
  <property fmtid="{D5CDD505-2E9C-101B-9397-08002B2CF9AE}" pid="5" name="NXTAG2">
    <vt:lpwstr>000800e01b0000000000010250600207f7000400038000</vt:lpwstr>
  </property>
</Properties>
</file>